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02" r:id="rId3"/>
    <p:sldMasterId id="2147483707" r:id="rId4"/>
  </p:sldMasterIdLst>
  <p:notesMasterIdLst>
    <p:notesMasterId r:id="rId25"/>
  </p:notesMasterIdLst>
  <p:sldIdLst>
    <p:sldId id="296" r:id="rId5"/>
    <p:sldId id="271" r:id="rId6"/>
    <p:sldId id="10266" r:id="rId7"/>
    <p:sldId id="326" r:id="rId8"/>
    <p:sldId id="2076137334" r:id="rId9"/>
    <p:sldId id="2076136934" r:id="rId10"/>
    <p:sldId id="2076136935" r:id="rId11"/>
    <p:sldId id="2076136936" r:id="rId12"/>
    <p:sldId id="2076136938" r:id="rId13"/>
    <p:sldId id="281" r:id="rId14"/>
    <p:sldId id="2147481262" r:id="rId15"/>
    <p:sldId id="2147481263" r:id="rId16"/>
    <p:sldId id="2147481261" r:id="rId17"/>
    <p:sldId id="2076137335" r:id="rId18"/>
    <p:sldId id="260" r:id="rId19"/>
    <p:sldId id="2147481266" r:id="rId20"/>
    <p:sldId id="2147481252" r:id="rId21"/>
    <p:sldId id="2147481265" r:id="rId22"/>
    <p:sldId id="2147481244" r:id="rId23"/>
    <p:sldId id="214748124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72329"/>
  </p:normalViewPr>
  <p:slideViewPr>
    <p:cSldViewPr snapToGrid="0">
      <p:cViewPr varScale="1">
        <p:scale>
          <a:sx n="90" d="100"/>
          <a:sy n="90" d="100"/>
        </p:scale>
        <p:origin x="174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N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NL"/>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NL"/>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Then: what is Blazor? We all know single-page applications by now…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105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094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apps are a blend of both native and web solutions. The core UI of the application is written using web technologies such as HTML, CSS, and JavaScript. These apps are then wrapped in a lightweight native app "container" that allows them to leverage certain native platform features and device hardware (e.g., a device's camera, calendar, push notifications, and pinch and spread functionality) that a web application cannot access easily or even at all. </a:t>
            </a:r>
          </a:p>
          <a:p>
            <a:endParaRPr lang="en-US" dirty="0"/>
          </a:p>
          <a:p>
            <a:r>
              <a:rPr lang="en-US" dirty="0"/>
              <a:t>This approach allows hybrid apps to run on, for example, both iOS and Android platforms without the need for completely separate development. And they can be downloaded and installed through the app stores. The main advantage of hybrid apps is that they can achieve greater developer productivity via code reuse across devices and web browsers.</a:t>
            </a:r>
          </a:p>
          <a:p>
            <a:endParaRPr lang="en-US" dirty="0"/>
          </a:p>
          <a:p>
            <a:r>
              <a:rPr lang="en-US" dirty="0"/>
              <a:t>A couple examples are Electron for desktop apps and Ionic for mobile apps. </a:t>
            </a:r>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195809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sz="1200" dirty="0">
                <a:solidFill>
                  <a:srgbClr val="000000"/>
                </a:solidFill>
                <a:ea typeface="Times New Roman" panose="02020603050405020304" pitchFamily="18" charset="0"/>
              </a:rPr>
              <a:t>So what do we mean when we say .NET MAUI </a:t>
            </a: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hybrid apps? </a:t>
            </a:r>
          </a:p>
          <a:p>
            <a:pPr>
              <a:spcAft>
                <a:spcPts val="634"/>
              </a:spcAft>
            </a:pPr>
            <a:endParaRPr lang="en-US" sz="1200" dirty="0">
              <a:solidFill>
                <a:srgbClr val="000000"/>
              </a:solidFill>
              <a:ea typeface="Times New Roman" panose="02020603050405020304" pitchFamily="18" charset="0"/>
            </a:endParaRPr>
          </a:p>
          <a:p>
            <a:pPr>
              <a:spcAft>
                <a:spcPts val="634"/>
              </a:spcAft>
            </a:pPr>
            <a:r>
              <a:rPr lang="en-US" sz="1200" dirty="0">
                <a:solidFill>
                  <a:srgbClr val="000000"/>
                </a:solidFill>
                <a:ea typeface="Times New Roman" panose="02020603050405020304" pitchFamily="18" charset="0"/>
              </a:rPr>
              <a:t>With .NET MAUI, </a:t>
            </a: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apps can also run natively on devices. This means you can create hybrid client apps, which combine </a:t>
            </a: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&amp; MAUI components together into a single NATIVE client application, giving you full access to the native platform capabilities. </a:t>
            </a:r>
          </a:p>
          <a:p>
            <a:pPr>
              <a:spcAft>
                <a:spcPts val="634"/>
              </a:spcAft>
            </a:pPr>
            <a:endParaRPr lang="en-US" sz="1200" dirty="0">
              <a:solidFill>
                <a:srgbClr val="000000"/>
              </a:solidFill>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634"/>
              </a:spcAft>
              <a:buClrTx/>
              <a:buSzTx/>
              <a:buFontTx/>
              <a:buNone/>
              <a:tabLst/>
              <a:defRPr/>
            </a:pP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hybrid relies on .NET MAUI for a native application container and native controls, if you want to use them. So you could even mix Web UI with Native UI if you want. </a:t>
            </a:r>
          </a:p>
          <a:p>
            <a:pPr>
              <a:spcAft>
                <a:spcPts val="634"/>
              </a:spcAft>
            </a:pPr>
            <a:endParaRPr lang="en-US" sz="1200" dirty="0">
              <a:solidFill>
                <a:srgbClr val="000000"/>
              </a:solidFill>
              <a:ea typeface="Times New Roman" panose="02020603050405020304" pitchFamily="18" charset="0"/>
            </a:endParaRPr>
          </a:p>
          <a:p>
            <a:pPr>
              <a:spcAft>
                <a:spcPts val="634"/>
              </a:spcAft>
            </a:pP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hybrid apps are built on top of .NET MAUI. You host </a:t>
            </a: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components with the </a:t>
            </a:r>
            <a:r>
              <a:rPr lang="en-US" sz="1200" dirty="0" err="1">
                <a:solidFill>
                  <a:srgbClr val="000000"/>
                </a:solidFill>
                <a:ea typeface="Times New Roman" panose="02020603050405020304" pitchFamily="18" charset="0"/>
              </a:rPr>
              <a:t>BlazorWebview</a:t>
            </a:r>
            <a:r>
              <a:rPr lang="en-US" sz="1200" dirty="0">
                <a:solidFill>
                  <a:srgbClr val="000000"/>
                </a:solidFill>
                <a:ea typeface="Times New Roman" panose="02020603050405020304" pitchFamily="18" charset="0"/>
              </a:rPr>
              <a:t> control with derives from the native platform’s WebView. No internet is required, UI is packaged with the app. And you can use all the built-in input controls, validation, forms, and auth flows that </a:t>
            </a: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provides right out of the box. This makes it easier to share UI across native and web hosting models.  </a:t>
            </a:r>
          </a:p>
          <a:p>
            <a:pPr>
              <a:spcAft>
                <a:spcPts val="634"/>
              </a:spcAft>
            </a:pPr>
            <a:endParaRPr lang="en-US" sz="1200" dirty="0">
              <a:solidFill>
                <a:srgbClr val="000000"/>
              </a:solidFill>
              <a:ea typeface="Times New Roman" panose="02020603050405020304" pitchFamily="18" charset="0"/>
            </a:endParaRPr>
          </a:p>
          <a:p>
            <a:pPr>
              <a:spcAft>
                <a:spcPts val="634"/>
              </a:spcAft>
            </a:pP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hybrid apps have full access to the MAUI abstractions and the native devices. This makes it easy to do native things that can be difficult or impossible on the web alone. You can do things like call native API's, access the file system, make phone calls, format the c: drive! Don’t do that, but you get my point!  </a:t>
            </a:r>
          </a:p>
          <a:p>
            <a:pPr>
              <a:spcAft>
                <a:spcPts val="634"/>
              </a:spcAft>
            </a:pPr>
            <a:endParaRPr lang="en-US" sz="1200" dirty="0">
              <a:solidFill>
                <a:srgbClr val="000000"/>
              </a:solidFill>
            </a:endParaRPr>
          </a:p>
          <a:p>
            <a:pPr>
              <a:spcAft>
                <a:spcPts val="634"/>
              </a:spcAft>
            </a:pPr>
            <a:r>
              <a:rPr lang="en-US" sz="1200" dirty="0">
                <a:solidFill>
                  <a:srgbClr val="000000"/>
                </a:solidFill>
              </a:rPr>
              <a:t>It also gives you the ability to take your apps and package them for store distribution and reach whether that’s the Windows, Apple or Google App stores. </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01300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r>
              <a:rPr lang="en-US" dirty="0"/>
              <a:t>One of the biggest benefits of hybrid apps is being able to reuse your UI across your native and web apps. In .NET, if you also want to target web browsers, you can structure your solution to maximize code reuse using a shared Razor Class Library that houses the shared UI as well as interfaces for the functionality you want to use from the UI. The implementations of these are then defined in the specific Blazor Web and MAUI projects. This is because sometimes you need to write different code for the different hosting models. This gives you a clean way to do that. </a:t>
            </a:r>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2771112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000"/>
              </a:spcAft>
            </a:pPr>
            <a:r>
              <a:rPr lang="en-US" dirty="0"/>
              <a:t>If we zero in on modern client development for .NET, we also have choices. The route you take depends on whether you want the most reach or the deepest native experiences. </a:t>
            </a:r>
          </a:p>
          <a:p>
            <a:pPr marL="0" marR="0">
              <a:spcBef>
                <a:spcPts val="0"/>
              </a:spcBef>
              <a:spcAft>
                <a:spcPts val="1000"/>
              </a:spcAft>
            </a:pPr>
            <a:r>
              <a:rPr lang="en-US" dirty="0"/>
              <a:t>&lt;CLICK&gt;</a:t>
            </a:r>
          </a:p>
          <a:p>
            <a:pPr marL="0" marR="0">
              <a:spcBef>
                <a:spcPts val="0"/>
              </a:spcBef>
              <a:spcAft>
                <a:spcPts val="1000"/>
              </a:spcAft>
            </a:pPr>
            <a:r>
              <a:rPr lang="en-US" dirty="0"/>
              <a:t>For reach we have the web and there’s Blazor. Blazor lets you build</a:t>
            </a:r>
            <a:r>
              <a:rPr lang="en-US" sz="1800" dirty="0">
                <a:effectLst/>
                <a:latin typeface="Segoe UI" panose="020B0502040204020203" pitchFamily="34" charset="0"/>
                <a:ea typeface="Calibri" panose="020F0502020204030204" pitchFamily="34" charset="0"/>
              </a:rPr>
              <a:t>, fast, interactive web apps quickly with C#. </a:t>
            </a:r>
          </a:p>
          <a:p>
            <a:pPr marL="0" marR="0">
              <a:spcBef>
                <a:spcPts val="0"/>
              </a:spcBef>
              <a:spcAft>
                <a:spcPts val="1000"/>
              </a:spcAft>
            </a:pPr>
            <a:r>
              <a:rPr lang="en-US" sz="1800" dirty="0">
                <a:effectLst/>
                <a:latin typeface="Segoe UI" panose="020B0502040204020203" pitchFamily="34" charset="0"/>
                <a:ea typeface="Calibri" panose="020F0502020204030204" pitchFamily="34" charset="0"/>
              </a:rPr>
              <a:t>&lt;CLICK&gt;</a:t>
            </a:r>
          </a:p>
          <a:p>
            <a:pPr marL="0" marR="0">
              <a:spcBef>
                <a:spcPts val="0"/>
              </a:spcBef>
              <a:spcAft>
                <a:spcPts val="1000"/>
              </a:spcAft>
            </a:pPr>
            <a:r>
              <a:rPr lang="en-US" sz="1800" dirty="0">
                <a:effectLst/>
                <a:latin typeface="Segoe UI" panose="020B0502040204020203" pitchFamily="34" charset="0"/>
                <a:ea typeface="Calibri" panose="020F0502020204030204" pitchFamily="34" charset="0"/>
              </a:rPr>
              <a:t>Then there’s .NET MAUI which lets you build cross-platform native desktop and mobile apps with a single codebase. </a:t>
            </a:r>
          </a:p>
          <a:p>
            <a:pPr marL="0" marR="0">
              <a:spcBef>
                <a:spcPts val="0"/>
              </a:spcBef>
              <a:spcAft>
                <a:spcPts val="1000"/>
              </a:spcAft>
            </a:pPr>
            <a:r>
              <a:rPr lang="en-US" sz="1800" dirty="0">
                <a:effectLst/>
                <a:latin typeface="Segoe UI" panose="020B0502040204020203" pitchFamily="34" charset="0"/>
                <a:ea typeface="Calibri" panose="020F0502020204030204" pitchFamily="34" charset="0"/>
              </a:rPr>
              <a:t>But it’s a sliding scale. </a:t>
            </a:r>
          </a:p>
          <a:p>
            <a:pPr marL="0" marR="0">
              <a:spcBef>
                <a:spcPts val="0"/>
              </a:spcBef>
              <a:spcAft>
                <a:spcPts val="1000"/>
              </a:spcAft>
            </a:pPr>
            <a:r>
              <a:rPr lang="en-US" dirty="0"/>
              <a:t>&lt;CLICK&gt;</a:t>
            </a:r>
          </a:p>
          <a:p>
            <a:pPr marL="0" marR="0">
              <a:spcBef>
                <a:spcPts val="0"/>
              </a:spcBef>
              <a:spcAft>
                <a:spcPts val="1000"/>
              </a:spcAft>
            </a:pPr>
            <a:r>
              <a:rPr lang="en-US" dirty="0"/>
              <a:t>We can use the best of Blazor and the best of MAUI together. Depending on your application’s needs, you can choose the right mix for you. Fully web for the most reach, fully native for the richest native experiences, or a little bit of both with hybrid.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01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for Part 0, lets head over to this URL, get all the code and start building!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run perfectly on the web with a rich experience, menu’s, all kinds of cool controls, dialogs and it’s all responsive too! So when you open it on a smaller device it will all scale nicely and the look and feel is automatically adapted to the device you’re running on. But if you think about those applications today… &lt;click&gt;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8/25/24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22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mostly written in Angular or React or Vue, all based on JavaScript. And while JavaScript definitely has it’s use, .NET developers typically don’t like writing it. And in any case, you will be much more efficient if you can just write in one language.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8/25/24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91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Blazor! With Blazor we gain a new single-page application framework that leverages the C# language, no JavaScript, unless you want to. There is still the possibility of JavaScript interoperability</a:t>
            </a:r>
          </a:p>
          <a:p>
            <a:endParaRPr lang="en-US" dirty="0"/>
          </a:p>
          <a:p>
            <a:r>
              <a:rPr lang="en-US" dirty="0"/>
              <a:t>You can use the tooling and IDE you know and love</a:t>
            </a:r>
          </a:p>
          <a:p>
            <a:endParaRPr lang="en-US" dirty="0"/>
          </a:p>
          <a:p>
            <a:r>
              <a:rPr lang="en-US" dirty="0"/>
              <a:t>It’s part of a consistent ecosystem, built right into ASP.NET, you can leverage all of the .NET ecosystem features, use </a:t>
            </a:r>
            <a:r>
              <a:rPr lang="en-US" dirty="0" err="1"/>
              <a:t>NuGets</a:t>
            </a:r>
            <a:r>
              <a:rPr lang="en-US" dirty="0"/>
              <a:t>, etc.</a:t>
            </a:r>
          </a:p>
          <a:p>
            <a:endParaRPr lang="en-US" dirty="0"/>
          </a:p>
          <a:p>
            <a:r>
              <a:rPr lang="en-US" dirty="0"/>
              <a:t>And because it’s built on top of all this proven technology, it has a very solid base and is very stable.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8/25/24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199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8/25/24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9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564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75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F8305DC-CC3D-479A-8171-D767E308969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23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965" indent="-177965">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4911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8/25/24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030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39747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rgbClr val="5C2D9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9" name="Picture 8">
            <a:extLst>
              <a:ext uri="{FF2B5EF4-FFF2-40B4-BE49-F238E27FC236}">
                <a16:creationId xmlns:a16="http://schemas.microsoft.com/office/drawing/2014/main" id="{E5658FB7-187A-684E-3954-59DF743D27E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094" y="1753384"/>
            <a:ext cx="1854520" cy="1854520"/>
          </a:xfrm>
          <a:prstGeom prst="rect">
            <a:avLst/>
          </a:prstGeom>
        </p:spPr>
      </p:pic>
    </p:spTree>
    <p:extLst>
      <p:ext uri="{BB962C8B-B14F-4D97-AF65-F5344CB8AC3E}">
        <p14:creationId xmlns:p14="http://schemas.microsoft.com/office/powerpoint/2010/main" val="374285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422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618513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380080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44561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204444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79835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5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2042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23100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503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825280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11769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8/25/24</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183566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47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8/25/24</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3085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19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8811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2113990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58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Oval 3">
            <a:extLst>
              <a:ext uri="{FF2B5EF4-FFF2-40B4-BE49-F238E27FC236}">
                <a16:creationId xmlns:a16="http://schemas.microsoft.com/office/drawing/2014/main" id="{5D161AD9-D57F-4072-B225-3F6032DC0190}"/>
              </a:ext>
            </a:extLst>
          </p:cNvPr>
          <p:cNvSpPr/>
          <p:nvPr userDrawn="1"/>
        </p:nvSpPr>
        <p:spPr>
          <a:xfrm>
            <a:off x="10181494" y="5895243"/>
            <a:ext cx="342900" cy="342900"/>
          </a:xfrm>
          <a:prstGeom prst="ellipse">
            <a:avLst/>
          </a:prstGeom>
          <a:solidFill>
            <a:srgbClr val="4E1E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9</a:t>
            </a:r>
          </a:p>
        </p:txBody>
      </p:sp>
    </p:spTree>
    <p:extLst>
      <p:ext uri="{BB962C8B-B14F-4D97-AF65-F5344CB8AC3E}">
        <p14:creationId xmlns:p14="http://schemas.microsoft.com/office/powerpoint/2010/main" val="31575164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0789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21123389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212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485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_Content_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7357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72982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727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8/25/24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6" r:id="rId25"/>
    <p:sldLayoutId id="2147483716" r:id="rId26"/>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8/25/24</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3004356952"/>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19330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92">
          <p15:clr>
            <a:srgbClr val="F26B43"/>
          </p15:clr>
        </p15:guide>
        <p15:guide id="4" pos="192">
          <p15:clr>
            <a:srgbClr val="F26B43"/>
          </p15:clr>
        </p15:guide>
        <p15:guide id="5" pos="7488">
          <p15:clr>
            <a:srgbClr val="F26B43"/>
          </p15:clr>
        </p15:guide>
        <p15:guide id="6" orient="horz" pos="4128">
          <p15:clr>
            <a:srgbClr val="F26B43"/>
          </p15:clr>
        </p15:guide>
        <p15:guide id="7" pos="384">
          <p15:clr>
            <a:srgbClr val="F26B43"/>
          </p15:clr>
        </p15:guide>
        <p15:guide id="8" orient="horz" pos="384">
          <p15:clr>
            <a:srgbClr val="F26B43"/>
          </p15:clr>
        </p15:guide>
        <p15:guide id="9" pos="7296">
          <p15:clr>
            <a:srgbClr val="F26B43"/>
          </p15:clr>
        </p15:guide>
        <p15:guide id="10" orient="horz" pos="3936">
          <p15:clr>
            <a:srgbClr val="F26B43"/>
          </p15:clr>
        </p15:guide>
        <p15:guide id="11" orient="horz" pos="12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50000">
              <a:srgbClr val="F0E5F6"/>
            </a:gs>
            <a:gs pos="0">
              <a:srgbClr val="FCE7F8"/>
            </a:gs>
            <a:gs pos="100000">
              <a:srgbClr val="EDEAF7"/>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782732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mj-lt"/>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mn-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92">
          <p15:clr>
            <a:srgbClr val="F26B43"/>
          </p15:clr>
        </p15:guide>
        <p15:guide id="4" pos="192">
          <p15:clr>
            <a:srgbClr val="F26B43"/>
          </p15:clr>
        </p15:guide>
        <p15:guide id="5" pos="7488">
          <p15:clr>
            <a:srgbClr val="F26B43"/>
          </p15:clr>
        </p15:guide>
        <p15:guide id="6" orient="horz" pos="4128">
          <p15:clr>
            <a:srgbClr val="F26B43"/>
          </p15:clr>
        </p15:guide>
        <p15:guide id="7" pos="384">
          <p15:clr>
            <a:srgbClr val="F26B43"/>
          </p15:clr>
        </p15:guide>
        <p15:guide id="8" orient="horz" pos="384">
          <p15:clr>
            <a:srgbClr val="F26B43"/>
          </p15:clr>
        </p15:guide>
        <p15:guide id="9" pos="7296">
          <p15:clr>
            <a:srgbClr val="F26B43"/>
          </p15:clr>
        </p15:guide>
        <p15:guide id="10"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35.sv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0 – Introduction</a:t>
            </a:r>
          </a:p>
        </p:txBody>
      </p:sp>
    </p:spTree>
    <p:extLst>
      <p:ext uri="{BB962C8B-B14F-4D97-AF65-F5344CB8AC3E}">
        <p14:creationId xmlns:p14="http://schemas.microsoft.com/office/powerpoint/2010/main" val="291993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951073" y="2372909"/>
            <a:ext cx="3259695" cy="3750099"/>
            <a:chOff x="3929201" y="1351388"/>
            <a:chExt cx="4694781" cy="5401086"/>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929201" y="2057693"/>
              <a:ext cx="4694781" cy="4694781"/>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5108299" y="3465836"/>
            <a:ext cx="1975402" cy="1796124"/>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Modern web UI with .NET &amp; Blazor</a:t>
            </a:r>
          </a:p>
        </p:txBody>
      </p:sp>
      <p:sp>
        <p:nvSpPr>
          <p:cNvPr id="18" name="TextBox 17">
            <a:extLst>
              <a:ext uri="{FF2B5EF4-FFF2-40B4-BE49-F238E27FC236}">
                <a16:creationId xmlns:a16="http://schemas.microsoft.com/office/drawing/2014/main" id="{9A562B22-A0E0-4FE8-B2C7-3456A978000D}"/>
              </a:ext>
            </a:extLst>
          </p:cNvPr>
          <p:cNvSpPr txBox="1"/>
          <p:nvPr/>
        </p:nvSpPr>
        <p:spPr>
          <a:xfrm>
            <a:off x="1957504" y="5711789"/>
            <a:ext cx="12609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Server</a:t>
            </a:r>
          </a:p>
        </p:txBody>
      </p:sp>
      <p:sp>
        <p:nvSpPr>
          <p:cNvPr id="21" name="TextBox 20">
            <a:extLst>
              <a:ext uri="{FF2B5EF4-FFF2-40B4-BE49-F238E27FC236}">
                <a16:creationId xmlns:a16="http://schemas.microsoft.com/office/drawing/2014/main" id="{150A464C-B3E1-4079-A4A3-B28B463F43BD}"/>
              </a:ext>
            </a:extLst>
          </p:cNvPr>
          <p:cNvSpPr txBox="1"/>
          <p:nvPr/>
        </p:nvSpPr>
        <p:spPr>
          <a:xfrm>
            <a:off x="4692420" y="5711790"/>
            <a:ext cx="28877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WebAssembly</a:t>
            </a:r>
          </a:p>
        </p:txBody>
      </p:sp>
      <p:sp>
        <p:nvSpPr>
          <p:cNvPr id="29" name="TextBox 28">
            <a:extLst>
              <a:ext uri="{FF2B5EF4-FFF2-40B4-BE49-F238E27FC236}">
                <a16:creationId xmlns:a16="http://schemas.microsoft.com/office/drawing/2014/main" id="{EFBC1444-715B-4871-B9CC-F89F044580FE}"/>
              </a:ext>
            </a:extLst>
          </p:cNvPr>
          <p:cNvSpPr txBox="1"/>
          <p:nvPr/>
        </p:nvSpPr>
        <p:spPr>
          <a:xfrm>
            <a:off x="8234872" y="5725011"/>
            <a:ext cx="28877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Hybrid</a:t>
            </a:r>
          </a:p>
        </p:txBody>
      </p:sp>
      <p:sp>
        <p:nvSpPr>
          <p:cNvPr id="30" name="Rectangle: Rounded Corners 29">
            <a:extLst>
              <a:ext uri="{FF2B5EF4-FFF2-40B4-BE49-F238E27FC236}">
                <a16:creationId xmlns:a16="http://schemas.microsoft.com/office/drawing/2014/main" id="{CDEBD06E-0CC8-47B9-B835-CD15EE85FA5C}"/>
              </a:ext>
            </a:extLst>
          </p:cNvPr>
          <p:cNvSpPr/>
          <p:nvPr/>
        </p:nvSpPr>
        <p:spPr>
          <a:xfrm>
            <a:off x="8479839" y="3885779"/>
            <a:ext cx="2328047" cy="1414696"/>
          </a:xfrm>
          <a:prstGeom prst="roundRect">
            <a:avLst>
              <a:gd name="adj" fmla="val 3401"/>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E0A75B-DDC4-4E95-9D1A-22AF033AD1AA}"/>
              </a:ext>
            </a:extLst>
          </p:cNvPr>
          <p:cNvSpPr/>
          <p:nvPr/>
        </p:nvSpPr>
        <p:spPr>
          <a:xfrm>
            <a:off x="8546328" y="3981476"/>
            <a:ext cx="2189683" cy="1248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84BA034-4659-4353-B690-15CBBE13634A}"/>
              </a:ext>
            </a:extLst>
          </p:cNvPr>
          <p:cNvCxnSpPr/>
          <p:nvPr/>
        </p:nvCxnSpPr>
        <p:spPr>
          <a:xfrm>
            <a:off x="9362655" y="5293650"/>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A12E8-6645-440A-8104-4AF22890FF89}"/>
              </a:ext>
            </a:extLst>
          </p:cNvPr>
          <p:cNvCxnSpPr>
            <a:cxnSpLocks/>
          </p:cNvCxnSpPr>
          <p:nvPr/>
        </p:nvCxnSpPr>
        <p:spPr>
          <a:xfrm>
            <a:off x="9957015" y="5293650"/>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232079-0549-4622-8FAC-58FDF2D0EAFF}"/>
              </a:ext>
            </a:extLst>
          </p:cNvPr>
          <p:cNvCxnSpPr>
            <a:cxnSpLocks/>
          </p:cNvCxnSpPr>
          <p:nvPr/>
        </p:nvCxnSpPr>
        <p:spPr>
          <a:xfrm>
            <a:off x="9074129" y="5514630"/>
            <a:ext cx="1173480" cy="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FFA6F08D-1BB2-47AF-993C-175ED107F61F}"/>
              </a:ext>
            </a:extLst>
          </p:cNvPr>
          <p:cNvGrpSpPr/>
          <p:nvPr/>
        </p:nvGrpSpPr>
        <p:grpSpPr>
          <a:xfrm>
            <a:off x="1296836" y="3762065"/>
            <a:ext cx="2551572" cy="1491416"/>
            <a:chOff x="1296836" y="3762065"/>
            <a:chExt cx="2551572" cy="1491416"/>
          </a:xfrm>
        </p:grpSpPr>
        <p:pic>
          <p:nvPicPr>
            <p:cNvPr id="54" name="Graphic 53">
              <a:extLst>
                <a:ext uri="{FF2B5EF4-FFF2-40B4-BE49-F238E27FC236}">
                  <a16:creationId xmlns:a16="http://schemas.microsoft.com/office/drawing/2014/main" id="{204B4FCB-4B8E-445D-86E5-D2C844F658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767" y="3762065"/>
              <a:ext cx="318306" cy="318306"/>
            </a:xfrm>
            <a:prstGeom prst="rect">
              <a:avLst/>
            </a:prstGeom>
            <a:effectLst/>
          </p:spPr>
        </p:pic>
        <p:pic>
          <p:nvPicPr>
            <p:cNvPr id="57" name="Graphic 56">
              <a:extLst>
                <a:ext uri="{FF2B5EF4-FFF2-40B4-BE49-F238E27FC236}">
                  <a16:creationId xmlns:a16="http://schemas.microsoft.com/office/drawing/2014/main" id="{25156869-079E-4D5C-9B93-E1177024A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60670" y="3928939"/>
              <a:ext cx="318306" cy="318306"/>
            </a:xfrm>
            <a:prstGeom prst="rect">
              <a:avLst/>
            </a:prstGeom>
            <a:effectLst/>
          </p:spPr>
        </p:pic>
        <p:pic>
          <p:nvPicPr>
            <p:cNvPr id="59" name="Graphic 58">
              <a:extLst>
                <a:ext uri="{FF2B5EF4-FFF2-40B4-BE49-F238E27FC236}">
                  <a16:creationId xmlns:a16="http://schemas.microsoft.com/office/drawing/2014/main" id="{D2DC6B2B-3E2E-4B58-8F6B-B8DB82EF64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0102" y="4612947"/>
              <a:ext cx="318306" cy="318306"/>
            </a:xfrm>
            <a:prstGeom prst="rect">
              <a:avLst/>
            </a:prstGeom>
            <a:effectLst/>
          </p:spPr>
        </p:pic>
        <p:pic>
          <p:nvPicPr>
            <p:cNvPr id="61" name="Graphic 60">
              <a:extLst>
                <a:ext uri="{FF2B5EF4-FFF2-40B4-BE49-F238E27FC236}">
                  <a16:creationId xmlns:a16="http://schemas.microsoft.com/office/drawing/2014/main" id="{A318A7DF-13B5-4D14-90AA-328C613BB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6836" y="4853641"/>
              <a:ext cx="318306" cy="318306"/>
            </a:xfrm>
            <a:prstGeom prst="rect">
              <a:avLst/>
            </a:prstGeom>
            <a:effectLst/>
          </p:spPr>
        </p:pic>
        <p:pic>
          <p:nvPicPr>
            <p:cNvPr id="63" name="Graphic 62">
              <a:extLst>
                <a:ext uri="{FF2B5EF4-FFF2-40B4-BE49-F238E27FC236}">
                  <a16:creationId xmlns:a16="http://schemas.microsoft.com/office/drawing/2014/main" id="{BA777DCE-D62B-4308-95E8-64908056E2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12439" y="4752043"/>
              <a:ext cx="318306" cy="318306"/>
            </a:xfrm>
            <a:prstGeom prst="rect">
              <a:avLst/>
            </a:prstGeom>
            <a:effectLst/>
          </p:spPr>
        </p:pic>
        <p:pic>
          <p:nvPicPr>
            <p:cNvPr id="96" name="Graphic 95">
              <a:extLst>
                <a:ext uri="{FF2B5EF4-FFF2-40B4-BE49-F238E27FC236}">
                  <a16:creationId xmlns:a16="http://schemas.microsoft.com/office/drawing/2014/main" id="{1BAC4973-3B45-4B00-8FDE-58CFA8DB66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7781" y="4243231"/>
              <a:ext cx="318306" cy="318306"/>
            </a:xfrm>
            <a:prstGeom prst="rect">
              <a:avLst/>
            </a:prstGeom>
            <a:effectLst/>
          </p:spPr>
        </p:pic>
        <p:pic>
          <p:nvPicPr>
            <p:cNvPr id="114" name="Graphic 113">
              <a:extLst>
                <a:ext uri="{FF2B5EF4-FFF2-40B4-BE49-F238E27FC236}">
                  <a16:creationId xmlns:a16="http://schemas.microsoft.com/office/drawing/2014/main" id="{5B45A762-2FA6-4287-8359-98B9F23D63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5060" y="4468675"/>
              <a:ext cx="318306" cy="318306"/>
            </a:xfrm>
            <a:prstGeom prst="rect">
              <a:avLst/>
            </a:prstGeom>
            <a:effectLst/>
          </p:spPr>
        </p:pic>
        <p:pic>
          <p:nvPicPr>
            <p:cNvPr id="119" name="Graphic 118">
              <a:extLst>
                <a:ext uri="{FF2B5EF4-FFF2-40B4-BE49-F238E27FC236}">
                  <a16:creationId xmlns:a16="http://schemas.microsoft.com/office/drawing/2014/main" id="{0B068214-9432-40E4-92F3-6074A0FF40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21574" y="4935175"/>
              <a:ext cx="318306" cy="318306"/>
            </a:xfrm>
            <a:prstGeom prst="rect">
              <a:avLst/>
            </a:prstGeom>
            <a:effectLst/>
          </p:spPr>
        </p:pic>
      </p:grpSp>
      <p:pic>
        <p:nvPicPr>
          <p:cNvPr id="39" name="Graphic 38">
            <a:extLst>
              <a:ext uri="{FF2B5EF4-FFF2-40B4-BE49-F238E27FC236}">
                <a16:creationId xmlns:a16="http://schemas.microsoft.com/office/drawing/2014/main" id="{7A67BEF9-2EEC-4DDA-B011-09024FBFB0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4506" y="4166581"/>
            <a:ext cx="946898" cy="946898"/>
          </a:xfrm>
          <a:prstGeom prst="rect">
            <a:avLst/>
          </a:prstGeom>
        </p:spPr>
      </p:pic>
      <p:grpSp>
        <p:nvGrpSpPr>
          <p:cNvPr id="198" name="Group 197">
            <a:extLst>
              <a:ext uri="{FF2B5EF4-FFF2-40B4-BE49-F238E27FC236}">
                <a16:creationId xmlns:a16="http://schemas.microsoft.com/office/drawing/2014/main" id="{3C27F91B-8B56-466C-A5C2-C71AA36E4593}"/>
              </a:ext>
            </a:extLst>
          </p:cNvPr>
          <p:cNvGrpSpPr/>
          <p:nvPr/>
        </p:nvGrpSpPr>
        <p:grpSpPr>
          <a:xfrm>
            <a:off x="5130763" y="3987289"/>
            <a:ext cx="1849587" cy="1274671"/>
            <a:chOff x="5130763" y="4028851"/>
            <a:chExt cx="1849587" cy="1274671"/>
          </a:xfrm>
        </p:grpSpPr>
        <p:pic>
          <p:nvPicPr>
            <p:cNvPr id="118" name="Graphic 117">
              <a:extLst>
                <a:ext uri="{FF2B5EF4-FFF2-40B4-BE49-F238E27FC236}">
                  <a16:creationId xmlns:a16="http://schemas.microsoft.com/office/drawing/2014/main" id="{612CE58C-EA35-4CF1-A43B-DB8CA0C8C1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6146" y="4468675"/>
              <a:ext cx="318306" cy="318306"/>
            </a:xfrm>
            <a:prstGeom prst="rect">
              <a:avLst/>
            </a:prstGeom>
            <a:effectLst/>
          </p:spPr>
        </p:pic>
        <p:pic>
          <p:nvPicPr>
            <p:cNvPr id="116" name="Graphic 115">
              <a:extLst>
                <a:ext uri="{FF2B5EF4-FFF2-40B4-BE49-F238E27FC236}">
                  <a16:creationId xmlns:a16="http://schemas.microsoft.com/office/drawing/2014/main" id="{C679E4DD-3A74-4EFF-8ADD-375ABD40DB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5386" y="4046833"/>
              <a:ext cx="318306" cy="318306"/>
            </a:xfrm>
            <a:prstGeom prst="rect">
              <a:avLst/>
            </a:prstGeom>
            <a:effectLst/>
          </p:spPr>
        </p:pic>
        <p:pic>
          <p:nvPicPr>
            <p:cNvPr id="120" name="Graphic 119">
              <a:extLst>
                <a:ext uri="{FF2B5EF4-FFF2-40B4-BE49-F238E27FC236}">
                  <a16:creationId xmlns:a16="http://schemas.microsoft.com/office/drawing/2014/main" id="{3999C94B-D643-41B7-B299-27117977CB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2044" y="4028851"/>
              <a:ext cx="318306" cy="318306"/>
            </a:xfrm>
            <a:prstGeom prst="rect">
              <a:avLst/>
            </a:prstGeom>
            <a:effectLst/>
          </p:spPr>
        </p:pic>
        <p:pic>
          <p:nvPicPr>
            <p:cNvPr id="121" name="Graphic 120">
              <a:extLst>
                <a:ext uri="{FF2B5EF4-FFF2-40B4-BE49-F238E27FC236}">
                  <a16:creationId xmlns:a16="http://schemas.microsoft.com/office/drawing/2014/main" id="{4BC90AF8-3E61-4463-9D5D-FDE38D808E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763" y="4911196"/>
              <a:ext cx="318306" cy="318306"/>
            </a:xfrm>
            <a:prstGeom prst="rect">
              <a:avLst/>
            </a:prstGeom>
            <a:effectLst/>
          </p:spPr>
        </p:pic>
        <p:pic>
          <p:nvPicPr>
            <p:cNvPr id="122" name="Graphic 121">
              <a:extLst>
                <a:ext uri="{FF2B5EF4-FFF2-40B4-BE49-F238E27FC236}">
                  <a16:creationId xmlns:a16="http://schemas.microsoft.com/office/drawing/2014/main" id="{F5152A83-815E-4048-98C0-920BBB0DF9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2044" y="4771837"/>
              <a:ext cx="318306" cy="318306"/>
            </a:xfrm>
            <a:prstGeom prst="rect">
              <a:avLst/>
            </a:prstGeom>
            <a:effectLst/>
          </p:spPr>
        </p:pic>
        <p:pic>
          <p:nvPicPr>
            <p:cNvPr id="124" name="Graphic 123">
              <a:extLst>
                <a:ext uri="{FF2B5EF4-FFF2-40B4-BE49-F238E27FC236}">
                  <a16:creationId xmlns:a16="http://schemas.microsoft.com/office/drawing/2014/main" id="{BEDB9821-8549-4A26-95E3-148FD36900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3611" y="4985216"/>
              <a:ext cx="318306" cy="318306"/>
            </a:xfrm>
            <a:prstGeom prst="rect">
              <a:avLst/>
            </a:prstGeom>
            <a:effectLst/>
          </p:spPr>
        </p:pic>
        <p:pic>
          <p:nvPicPr>
            <p:cNvPr id="126" name="Graphic 125">
              <a:extLst>
                <a:ext uri="{FF2B5EF4-FFF2-40B4-BE49-F238E27FC236}">
                  <a16:creationId xmlns:a16="http://schemas.microsoft.com/office/drawing/2014/main" id="{4D9945D6-541A-4CEA-B23B-7585DC109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3827" y="4046833"/>
              <a:ext cx="318306" cy="318306"/>
            </a:xfrm>
            <a:prstGeom prst="rect">
              <a:avLst/>
            </a:prstGeom>
            <a:effectLst/>
          </p:spPr>
        </p:pic>
      </p:grpSp>
      <p:pic>
        <p:nvPicPr>
          <p:cNvPr id="47" name="Graphic 46">
            <a:extLst>
              <a:ext uri="{FF2B5EF4-FFF2-40B4-BE49-F238E27FC236}">
                <a16:creationId xmlns:a16="http://schemas.microsoft.com/office/drawing/2014/main" id="{174E9F9D-7F1D-4E81-92D0-1E79245C7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6906" y="4116062"/>
            <a:ext cx="1000652" cy="1000652"/>
          </a:xfrm>
          <a:prstGeom prst="rect">
            <a:avLst/>
          </a:prstGeom>
        </p:spPr>
      </p:pic>
      <p:grpSp>
        <p:nvGrpSpPr>
          <p:cNvPr id="199" name="Group 198">
            <a:extLst>
              <a:ext uri="{FF2B5EF4-FFF2-40B4-BE49-F238E27FC236}">
                <a16:creationId xmlns:a16="http://schemas.microsoft.com/office/drawing/2014/main" id="{5BF96D65-CCA5-41D9-B461-3B77D5615FEA}"/>
              </a:ext>
            </a:extLst>
          </p:cNvPr>
          <p:cNvGrpSpPr/>
          <p:nvPr/>
        </p:nvGrpSpPr>
        <p:grpSpPr>
          <a:xfrm>
            <a:off x="8618886" y="3997247"/>
            <a:ext cx="1993058" cy="1236285"/>
            <a:chOff x="8618886" y="4080371"/>
            <a:chExt cx="1993058" cy="1236285"/>
          </a:xfrm>
        </p:grpSpPr>
        <p:pic>
          <p:nvPicPr>
            <p:cNvPr id="127" name="Graphic 126">
              <a:extLst>
                <a:ext uri="{FF2B5EF4-FFF2-40B4-BE49-F238E27FC236}">
                  <a16:creationId xmlns:a16="http://schemas.microsoft.com/office/drawing/2014/main" id="{AD9CBAE5-BC8D-462C-BA24-1F37F7B37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3807" y="4170652"/>
              <a:ext cx="318306" cy="318306"/>
            </a:xfrm>
            <a:prstGeom prst="rect">
              <a:avLst/>
            </a:prstGeom>
            <a:effectLst/>
          </p:spPr>
        </p:pic>
        <p:pic>
          <p:nvPicPr>
            <p:cNvPr id="129" name="Graphic 128">
              <a:extLst>
                <a:ext uri="{FF2B5EF4-FFF2-40B4-BE49-F238E27FC236}">
                  <a16:creationId xmlns:a16="http://schemas.microsoft.com/office/drawing/2014/main" id="{952A7AB0-0AD8-47D1-8C26-06E923AD76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8013" y="4480877"/>
              <a:ext cx="318306" cy="318306"/>
            </a:xfrm>
            <a:prstGeom prst="rect">
              <a:avLst/>
            </a:prstGeom>
            <a:effectLst/>
          </p:spPr>
        </p:pic>
        <p:pic>
          <p:nvPicPr>
            <p:cNvPr id="131" name="Graphic 130">
              <a:extLst>
                <a:ext uri="{FF2B5EF4-FFF2-40B4-BE49-F238E27FC236}">
                  <a16:creationId xmlns:a16="http://schemas.microsoft.com/office/drawing/2014/main" id="{83058959-FEDB-4323-A5D1-A0A55252C5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8886" y="4926439"/>
              <a:ext cx="318306" cy="318306"/>
            </a:xfrm>
            <a:prstGeom prst="rect">
              <a:avLst/>
            </a:prstGeom>
            <a:effectLst/>
          </p:spPr>
        </p:pic>
        <p:pic>
          <p:nvPicPr>
            <p:cNvPr id="133" name="Graphic 132">
              <a:extLst>
                <a:ext uri="{FF2B5EF4-FFF2-40B4-BE49-F238E27FC236}">
                  <a16:creationId xmlns:a16="http://schemas.microsoft.com/office/drawing/2014/main" id="{96B93C3C-D633-4902-AC19-F2D3612538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93638" y="4185194"/>
              <a:ext cx="318306" cy="318306"/>
            </a:xfrm>
            <a:prstGeom prst="rect">
              <a:avLst/>
            </a:prstGeom>
            <a:effectLst/>
          </p:spPr>
        </p:pic>
        <p:pic>
          <p:nvPicPr>
            <p:cNvPr id="135" name="Graphic 134">
              <a:extLst>
                <a:ext uri="{FF2B5EF4-FFF2-40B4-BE49-F238E27FC236}">
                  <a16:creationId xmlns:a16="http://schemas.microsoft.com/office/drawing/2014/main" id="{E58AB2C3-D3D6-4A85-B8C7-656D2A9779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6407" y="4998350"/>
              <a:ext cx="318306" cy="318306"/>
            </a:xfrm>
            <a:prstGeom prst="rect">
              <a:avLst/>
            </a:prstGeom>
            <a:effectLst/>
          </p:spPr>
        </p:pic>
        <p:pic>
          <p:nvPicPr>
            <p:cNvPr id="137" name="Graphic 136">
              <a:extLst>
                <a:ext uri="{FF2B5EF4-FFF2-40B4-BE49-F238E27FC236}">
                  <a16:creationId xmlns:a16="http://schemas.microsoft.com/office/drawing/2014/main" id="{E0D675D9-28A8-4588-812B-E9D2EA1E06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9580" y="4080371"/>
              <a:ext cx="318306" cy="318306"/>
            </a:xfrm>
            <a:prstGeom prst="rect">
              <a:avLst/>
            </a:prstGeom>
            <a:effectLst/>
          </p:spPr>
        </p:pic>
        <p:pic>
          <p:nvPicPr>
            <p:cNvPr id="185" name="Graphic 184">
              <a:extLst>
                <a:ext uri="{FF2B5EF4-FFF2-40B4-BE49-F238E27FC236}">
                  <a16:creationId xmlns:a16="http://schemas.microsoft.com/office/drawing/2014/main" id="{8D3F4E02-2213-4AFE-8A4F-47ACEAFE0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5548" y="4690880"/>
              <a:ext cx="318306" cy="318306"/>
            </a:xfrm>
            <a:prstGeom prst="rect">
              <a:avLst/>
            </a:prstGeom>
            <a:effectLst/>
          </p:spPr>
        </p:pic>
      </p:grpSp>
      <p:grpSp>
        <p:nvGrpSpPr>
          <p:cNvPr id="98" name="Group 97">
            <a:extLst>
              <a:ext uri="{FF2B5EF4-FFF2-40B4-BE49-F238E27FC236}">
                <a16:creationId xmlns:a16="http://schemas.microsoft.com/office/drawing/2014/main" id="{7D9917F3-36B2-4021-AB00-052E9A5E8CC4}"/>
              </a:ext>
            </a:extLst>
          </p:cNvPr>
          <p:cNvGrpSpPr/>
          <p:nvPr/>
        </p:nvGrpSpPr>
        <p:grpSpPr>
          <a:xfrm>
            <a:off x="10405353" y="4529823"/>
            <a:ext cx="608389" cy="1112064"/>
            <a:chOff x="6554553" y="1950991"/>
            <a:chExt cx="2433917" cy="4448922"/>
          </a:xfrm>
        </p:grpSpPr>
        <p:sp>
          <p:nvSpPr>
            <p:cNvPr id="101" name="Rectangle: Rounded Corners 100">
              <a:extLst>
                <a:ext uri="{FF2B5EF4-FFF2-40B4-BE49-F238E27FC236}">
                  <a16:creationId xmlns:a16="http://schemas.microsoft.com/office/drawing/2014/main" id="{39FD5A82-9CFF-4009-9F86-FBD4F9E29F26}"/>
                </a:ext>
              </a:extLst>
            </p:cNvPr>
            <p:cNvSpPr/>
            <p:nvPr/>
          </p:nvSpPr>
          <p:spPr>
            <a:xfrm>
              <a:off x="6554553" y="1950991"/>
              <a:ext cx="2433917" cy="4448922"/>
            </a:xfrm>
            <a:prstGeom prst="roundRect">
              <a:avLst/>
            </a:prstGeom>
            <a:solidFill>
              <a:schemeClr val="tx1">
                <a:lumMod val="95000"/>
              </a:schemeClr>
            </a:solidFill>
            <a:ln w="57150" cap="flat" cmpd="sng" algn="ctr">
              <a:solidFill>
                <a:schemeClr val="tx2">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62FC6EF7-C1DC-4026-9666-52A6CD6ED81F}"/>
                </a:ext>
              </a:extLst>
            </p:cNvPr>
            <p:cNvGrpSpPr/>
            <p:nvPr/>
          </p:nvGrpSpPr>
          <p:grpSpPr>
            <a:xfrm>
              <a:off x="7314310" y="2010522"/>
              <a:ext cx="914401" cy="195262"/>
              <a:chOff x="7681912" y="2738437"/>
              <a:chExt cx="914401" cy="195262"/>
            </a:xfrm>
            <a:solidFill>
              <a:srgbClr val="333333">
                <a:lumMod val="75000"/>
              </a:srgbClr>
            </a:solidFill>
          </p:grpSpPr>
          <p:sp>
            <p:nvSpPr>
              <p:cNvPr id="103" name="Rectangle: Rounded Corners 102">
                <a:extLst>
                  <a:ext uri="{FF2B5EF4-FFF2-40B4-BE49-F238E27FC236}">
                    <a16:creationId xmlns:a16="http://schemas.microsoft.com/office/drawing/2014/main" id="{1139AB87-2820-4EA5-BC7A-B354A13E3B7C}"/>
                  </a:ext>
                </a:extLst>
              </p:cNvPr>
              <p:cNvSpPr/>
              <p:nvPr/>
            </p:nvSpPr>
            <p:spPr>
              <a:xfrm>
                <a:off x="7681912" y="2738437"/>
                <a:ext cx="914399" cy="195262"/>
              </a:xfrm>
              <a:prstGeom prst="roundRect">
                <a:avLst>
                  <a:gd name="adj" fmla="val 50000"/>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8706493-1CEB-480F-A26F-50D838E594BE}"/>
                  </a:ext>
                </a:extLst>
              </p:cNvPr>
              <p:cNvSpPr/>
              <p:nvPr/>
            </p:nvSpPr>
            <p:spPr>
              <a:xfrm>
                <a:off x="7681913" y="2738437"/>
                <a:ext cx="914400" cy="97631"/>
              </a:xfrm>
              <a:prstGeom prst="rect">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49" name="Graphic 48">
            <a:extLst>
              <a:ext uri="{FF2B5EF4-FFF2-40B4-BE49-F238E27FC236}">
                <a16:creationId xmlns:a16="http://schemas.microsoft.com/office/drawing/2014/main" id="{371BA59A-038B-4BB8-A77C-DC265E20E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8407" y="4105171"/>
            <a:ext cx="1000652" cy="1000652"/>
          </a:xfrm>
          <a:prstGeom prst="rect">
            <a:avLst/>
          </a:prstGeom>
        </p:spPr>
      </p:pic>
      <p:pic>
        <p:nvPicPr>
          <p:cNvPr id="51" name="Graphic 50">
            <a:extLst>
              <a:ext uri="{FF2B5EF4-FFF2-40B4-BE49-F238E27FC236}">
                <a16:creationId xmlns:a16="http://schemas.microsoft.com/office/drawing/2014/main" id="{7E9A0DD4-D8AE-48A1-AAAA-6339B5FC76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31098" y="4932130"/>
            <a:ext cx="356897" cy="356897"/>
          </a:xfrm>
          <a:prstGeom prst="rect">
            <a:avLst/>
          </a:prstGeom>
        </p:spPr>
      </p:pic>
      <p:grpSp>
        <p:nvGrpSpPr>
          <p:cNvPr id="200" name="Group 199">
            <a:extLst>
              <a:ext uri="{FF2B5EF4-FFF2-40B4-BE49-F238E27FC236}">
                <a16:creationId xmlns:a16="http://schemas.microsoft.com/office/drawing/2014/main" id="{820C60DC-5022-40E8-B580-658D69B79FB4}"/>
              </a:ext>
            </a:extLst>
          </p:cNvPr>
          <p:cNvGrpSpPr/>
          <p:nvPr/>
        </p:nvGrpSpPr>
        <p:grpSpPr>
          <a:xfrm>
            <a:off x="10473441" y="4662261"/>
            <a:ext cx="482187" cy="914616"/>
            <a:chOff x="10473441" y="4745385"/>
            <a:chExt cx="482187" cy="914616"/>
          </a:xfrm>
        </p:grpSpPr>
        <p:pic>
          <p:nvPicPr>
            <p:cNvPr id="187" name="Graphic 186">
              <a:extLst>
                <a:ext uri="{FF2B5EF4-FFF2-40B4-BE49-F238E27FC236}">
                  <a16:creationId xmlns:a16="http://schemas.microsoft.com/office/drawing/2014/main" id="{C10F11C3-C528-471C-B8B9-DB6DCA3CC0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9988" y="4745385"/>
              <a:ext cx="180826" cy="180826"/>
            </a:xfrm>
            <a:prstGeom prst="rect">
              <a:avLst/>
            </a:prstGeom>
            <a:effectLst/>
          </p:spPr>
        </p:pic>
        <p:pic>
          <p:nvPicPr>
            <p:cNvPr id="191" name="Graphic 190">
              <a:extLst>
                <a:ext uri="{FF2B5EF4-FFF2-40B4-BE49-F238E27FC236}">
                  <a16:creationId xmlns:a16="http://schemas.microsoft.com/office/drawing/2014/main" id="{4C5A58AF-6CBA-49F5-AE8E-103CEE1DA1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3441" y="5479175"/>
              <a:ext cx="180826" cy="180826"/>
            </a:xfrm>
            <a:prstGeom prst="rect">
              <a:avLst/>
            </a:prstGeom>
            <a:effectLst/>
          </p:spPr>
        </p:pic>
        <p:pic>
          <p:nvPicPr>
            <p:cNvPr id="193" name="Graphic 192">
              <a:extLst>
                <a:ext uri="{FF2B5EF4-FFF2-40B4-BE49-F238E27FC236}">
                  <a16:creationId xmlns:a16="http://schemas.microsoft.com/office/drawing/2014/main" id="{C0008560-1AA2-4127-BBD5-7E2E999947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4802" y="5368827"/>
              <a:ext cx="180826" cy="180826"/>
            </a:xfrm>
            <a:prstGeom prst="rect">
              <a:avLst/>
            </a:prstGeom>
            <a:effectLst/>
          </p:spPr>
        </p:pic>
        <p:pic>
          <p:nvPicPr>
            <p:cNvPr id="195" name="Graphic 194">
              <a:extLst>
                <a:ext uri="{FF2B5EF4-FFF2-40B4-BE49-F238E27FC236}">
                  <a16:creationId xmlns:a16="http://schemas.microsoft.com/office/drawing/2014/main" id="{74254508-7495-45F9-A1BC-D562F846E8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80454" y="4829265"/>
              <a:ext cx="180826" cy="180826"/>
            </a:xfrm>
            <a:prstGeom prst="rect">
              <a:avLst/>
            </a:prstGeom>
            <a:effectLst/>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fade">
                                      <p:cBhvr>
                                        <p:cTn id="11" dur="500"/>
                                        <p:tgtEl>
                                          <p:spTgt spid="1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500"/>
                                        <p:tgtEl>
                                          <p:spTgt spid="19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99"/>
                                        </p:tgtEl>
                                        <p:attrNameLst>
                                          <p:attrName>style.visibility</p:attrName>
                                        </p:attrNameLst>
                                      </p:cBhvr>
                                      <p:to>
                                        <p:strVal val="visible"/>
                                      </p:to>
                                    </p:set>
                                    <p:animEffect transition="in" filter="fade">
                                      <p:cBhvr>
                                        <p:cTn id="30" dur="500"/>
                                        <p:tgtEl>
                                          <p:spTgt spid="199"/>
                                        </p:tgtEl>
                                      </p:cBhvr>
                                    </p:animEffect>
                                  </p:childTnLst>
                                </p:cTn>
                              </p:par>
                              <p:par>
                                <p:cTn id="31" presetID="10" presetClass="entr" presetSubtype="0" fill="hold" nodeType="with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fade">
                                      <p:cBhvr>
                                        <p:cTn id="33"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81792A90-0749-A817-DECE-D6E8A5826CA2}"/>
              </a:ext>
            </a:extLst>
          </p:cNvPr>
          <p:cNvGrpSpPr/>
          <p:nvPr/>
        </p:nvGrpSpPr>
        <p:grpSpPr>
          <a:xfrm>
            <a:off x="2257120" y="1626988"/>
            <a:ext cx="3238391" cy="2258533"/>
            <a:chOff x="2257120" y="3425777"/>
            <a:chExt cx="3238391" cy="2258533"/>
          </a:xfrm>
        </p:grpSpPr>
        <p:sp>
          <p:nvSpPr>
            <p:cNvPr id="55" name="TextBox 54">
              <a:extLst>
                <a:ext uri="{FF2B5EF4-FFF2-40B4-BE49-F238E27FC236}">
                  <a16:creationId xmlns:a16="http://schemas.microsoft.com/office/drawing/2014/main" id="{232A7BC7-AB9B-AB5A-6A8A-9827AC631073}"/>
                </a:ext>
              </a:extLst>
            </p:cNvPr>
            <p:cNvSpPr txBox="1"/>
            <p:nvPr/>
          </p:nvSpPr>
          <p:spPr>
            <a:xfrm>
              <a:off x="2257120" y="3425777"/>
              <a:ext cx="3238391" cy="2258533"/>
            </a:xfrm>
            <a:prstGeom prst="roundRect">
              <a:avLst>
                <a:gd name="adj" fmla="val 12761"/>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6" name="TextBox 55">
              <a:extLst>
                <a:ext uri="{FF2B5EF4-FFF2-40B4-BE49-F238E27FC236}">
                  <a16:creationId xmlns:a16="http://schemas.microsoft.com/office/drawing/2014/main" id="{183E3076-FA87-9D93-5EF5-E6FF8FCC6806}"/>
                </a:ext>
              </a:extLst>
            </p:cNvPr>
            <p:cNvSpPr txBox="1"/>
            <p:nvPr/>
          </p:nvSpPr>
          <p:spPr>
            <a:xfrm>
              <a:off x="2319131" y="4829925"/>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Server</a:t>
              </a:r>
            </a:p>
          </p:txBody>
        </p:sp>
        <p:sp>
          <p:nvSpPr>
            <p:cNvPr id="62" name="Graphic 18">
              <a:extLst>
                <a:ext uri="{FF2B5EF4-FFF2-40B4-BE49-F238E27FC236}">
                  <a16:creationId xmlns:a16="http://schemas.microsoft.com/office/drawing/2014/main" id="{547657CE-55B6-AFEE-64F4-228624A9B090}"/>
                </a:ext>
              </a:extLst>
            </p:cNvPr>
            <p:cNvSpPr>
              <a:spLocks noChangeAspect="1"/>
            </p:cNvSpPr>
            <p:nvPr/>
          </p:nvSpPr>
          <p:spPr>
            <a:xfrm>
              <a:off x="3684291" y="4036242"/>
              <a:ext cx="384048" cy="640080"/>
            </a:xfrm>
            <a:custGeom>
              <a:avLst/>
              <a:gdLst>
                <a:gd name="connsiteX0" fmla="*/ 82421 w 329684"/>
                <a:gd name="connsiteY0" fmla="*/ 0 h 549473"/>
                <a:gd name="connsiteX1" fmla="*/ 0 w 329684"/>
                <a:gd name="connsiteY1" fmla="*/ 82421 h 549473"/>
                <a:gd name="connsiteX2" fmla="*/ 0 w 329684"/>
                <a:gd name="connsiteY2" fmla="*/ 467052 h 549473"/>
                <a:gd name="connsiteX3" fmla="*/ 82421 w 329684"/>
                <a:gd name="connsiteY3" fmla="*/ 549473 h 549473"/>
                <a:gd name="connsiteX4" fmla="*/ 247263 w 329684"/>
                <a:gd name="connsiteY4" fmla="*/ 549473 h 549473"/>
                <a:gd name="connsiteX5" fmla="*/ 329684 w 329684"/>
                <a:gd name="connsiteY5" fmla="*/ 467052 h 549473"/>
                <a:gd name="connsiteX6" fmla="*/ 329684 w 329684"/>
                <a:gd name="connsiteY6" fmla="*/ 82421 h 549473"/>
                <a:gd name="connsiteX7" fmla="*/ 247263 w 329684"/>
                <a:gd name="connsiteY7" fmla="*/ 0 h 549473"/>
                <a:gd name="connsiteX8" fmla="*/ 82421 w 329684"/>
                <a:gd name="connsiteY8" fmla="*/ 0 h 549473"/>
                <a:gd name="connsiteX9" fmla="*/ 68684 w 329684"/>
                <a:gd name="connsiteY9" fmla="*/ 130500 h 549473"/>
                <a:gd name="connsiteX10" fmla="*/ 89289 w 329684"/>
                <a:gd name="connsiteY10" fmla="*/ 109895 h 549473"/>
                <a:gd name="connsiteX11" fmla="*/ 240395 w 329684"/>
                <a:gd name="connsiteY11" fmla="*/ 109895 h 549473"/>
                <a:gd name="connsiteX12" fmla="*/ 261000 w 329684"/>
                <a:gd name="connsiteY12" fmla="*/ 130500 h 549473"/>
                <a:gd name="connsiteX13" fmla="*/ 240395 w 329684"/>
                <a:gd name="connsiteY13" fmla="*/ 151105 h 549473"/>
                <a:gd name="connsiteX14" fmla="*/ 89289 w 329684"/>
                <a:gd name="connsiteY14" fmla="*/ 151105 h 549473"/>
                <a:gd name="connsiteX15" fmla="*/ 68684 w 329684"/>
                <a:gd name="connsiteY15" fmla="*/ 130500 h 549473"/>
                <a:gd name="connsiteX16" fmla="*/ 68684 w 329684"/>
                <a:gd name="connsiteY16" fmla="*/ 432710 h 549473"/>
                <a:gd name="connsiteX17" fmla="*/ 89289 w 329684"/>
                <a:gd name="connsiteY17" fmla="*/ 412105 h 549473"/>
                <a:gd name="connsiteX18" fmla="*/ 240395 w 329684"/>
                <a:gd name="connsiteY18" fmla="*/ 412105 h 549473"/>
                <a:gd name="connsiteX19" fmla="*/ 261000 w 329684"/>
                <a:gd name="connsiteY19" fmla="*/ 432710 h 549473"/>
                <a:gd name="connsiteX20" fmla="*/ 240395 w 329684"/>
                <a:gd name="connsiteY20" fmla="*/ 453316 h 549473"/>
                <a:gd name="connsiteX21" fmla="*/ 89289 w 329684"/>
                <a:gd name="connsiteY21" fmla="*/ 453316 h 549473"/>
                <a:gd name="connsiteX22" fmla="*/ 68684 w 329684"/>
                <a:gd name="connsiteY22" fmla="*/ 432710 h 549473"/>
                <a:gd name="connsiteX23" fmla="*/ 68684 w 329684"/>
                <a:gd name="connsiteY23" fmla="*/ 350289 h 549473"/>
                <a:gd name="connsiteX24" fmla="*/ 89289 w 329684"/>
                <a:gd name="connsiteY24" fmla="*/ 329684 h 549473"/>
                <a:gd name="connsiteX25" fmla="*/ 240395 w 329684"/>
                <a:gd name="connsiteY25" fmla="*/ 329684 h 549473"/>
                <a:gd name="connsiteX26" fmla="*/ 261000 w 329684"/>
                <a:gd name="connsiteY26" fmla="*/ 350289 h 549473"/>
                <a:gd name="connsiteX27" fmla="*/ 240395 w 329684"/>
                <a:gd name="connsiteY27" fmla="*/ 370895 h 549473"/>
                <a:gd name="connsiteX28" fmla="*/ 89289 w 329684"/>
                <a:gd name="connsiteY28" fmla="*/ 370895 h 549473"/>
                <a:gd name="connsiteX29" fmla="*/ 68684 w 329684"/>
                <a:gd name="connsiteY29" fmla="*/ 350289 h 5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9684" h="549473">
                  <a:moveTo>
                    <a:pt x="82421" y="0"/>
                  </a:moveTo>
                  <a:cubicBezTo>
                    <a:pt x="36901" y="0"/>
                    <a:pt x="0" y="36901"/>
                    <a:pt x="0" y="82421"/>
                  </a:cubicBezTo>
                  <a:lnTo>
                    <a:pt x="0" y="467052"/>
                  </a:lnTo>
                  <a:cubicBezTo>
                    <a:pt x="0" y="512573"/>
                    <a:pt x="36901" y="549473"/>
                    <a:pt x="82421" y="549473"/>
                  </a:cubicBezTo>
                  <a:lnTo>
                    <a:pt x="247263" y="549473"/>
                  </a:lnTo>
                  <a:cubicBezTo>
                    <a:pt x="292784" y="549473"/>
                    <a:pt x="329684" y="512573"/>
                    <a:pt x="329684" y="467052"/>
                  </a:cubicBezTo>
                  <a:lnTo>
                    <a:pt x="329684" y="82421"/>
                  </a:lnTo>
                  <a:cubicBezTo>
                    <a:pt x="329684" y="36901"/>
                    <a:pt x="292784" y="0"/>
                    <a:pt x="247263" y="0"/>
                  </a:cubicBezTo>
                  <a:lnTo>
                    <a:pt x="82421" y="0"/>
                  </a:lnTo>
                  <a:close/>
                  <a:moveTo>
                    <a:pt x="68684" y="130500"/>
                  </a:moveTo>
                  <a:cubicBezTo>
                    <a:pt x="68684" y="119120"/>
                    <a:pt x="77910" y="109895"/>
                    <a:pt x="89289" y="109895"/>
                  </a:cubicBezTo>
                  <a:lnTo>
                    <a:pt x="240395" y="109895"/>
                  </a:lnTo>
                  <a:cubicBezTo>
                    <a:pt x="251774" y="109895"/>
                    <a:pt x="261000" y="119120"/>
                    <a:pt x="261000" y="130500"/>
                  </a:cubicBezTo>
                  <a:cubicBezTo>
                    <a:pt x="261000" y="141880"/>
                    <a:pt x="251774" y="151105"/>
                    <a:pt x="240395" y="151105"/>
                  </a:cubicBezTo>
                  <a:lnTo>
                    <a:pt x="89289" y="151105"/>
                  </a:lnTo>
                  <a:cubicBezTo>
                    <a:pt x="77910" y="151105"/>
                    <a:pt x="68684" y="141880"/>
                    <a:pt x="68684" y="130500"/>
                  </a:cubicBezTo>
                  <a:close/>
                  <a:moveTo>
                    <a:pt x="68684" y="432710"/>
                  </a:moveTo>
                  <a:cubicBezTo>
                    <a:pt x="68684" y="421331"/>
                    <a:pt x="77910" y="412105"/>
                    <a:pt x="89289" y="412105"/>
                  </a:cubicBezTo>
                  <a:lnTo>
                    <a:pt x="240395" y="412105"/>
                  </a:lnTo>
                  <a:cubicBezTo>
                    <a:pt x="251774" y="412105"/>
                    <a:pt x="261000" y="421331"/>
                    <a:pt x="261000" y="432710"/>
                  </a:cubicBezTo>
                  <a:cubicBezTo>
                    <a:pt x="261000" y="444090"/>
                    <a:pt x="251774" y="453316"/>
                    <a:pt x="240395" y="453316"/>
                  </a:cubicBezTo>
                  <a:lnTo>
                    <a:pt x="89289" y="453316"/>
                  </a:lnTo>
                  <a:cubicBezTo>
                    <a:pt x="77910" y="453316"/>
                    <a:pt x="68684" y="444090"/>
                    <a:pt x="68684" y="432710"/>
                  </a:cubicBezTo>
                  <a:close/>
                  <a:moveTo>
                    <a:pt x="68684" y="350289"/>
                  </a:moveTo>
                  <a:cubicBezTo>
                    <a:pt x="68684" y="338910"/>
                    <a:pt x="77910" y="329684"/>
                    <a:pt x="89289" y="329684"/>
                  </a:cubicBezTo>
                  <a:lnTo>
                    <a:pt x="240395" y="329684"/>
                  </a:lnTo>
                  <a:cubicBezTo>
                    <a:pt x="251774" y="329684"/>
                    <a:pt x="261000" y="338910"/>
                    <a:pt x="261000" y="350289"/>
                  </a:cubicBezTo>
                  <a:cubicBezTo>
                    <a:pt x="261000" y="361669"/>
                    <a:pt x="251774" y="370895"/>
                    <a:pt x="240395" y="370895"/>
                  </a:cubicBezTo>
                  <a:lnTo>
                    <a:pt x="89289" y="370895"/>
                  </a:lnTo>
                  <a:cubicBezTo>
                    <a:pt x="77910" y="370895"/>
                    <a:pt x="68684" y="361669"/>
                    <a:pt x="68684" y="350289"/>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64" name="Group 63">
            <a:extLst>
              <a:ext uri="{FF2B5EF4-FFF2-40B4-BE49-F238E27FC236}">
                <a16:creationId xmlns:a16="http://schemas.microsoft.com/office/drawing/2014/main" id="{5244C609-1464-40BE-EADF-A36ACF214385}"/>
              </a:ext>
            </a:extLst>
          </p:cNvPr>
          <p:cNvGrpSpPr/>
          <p:nvPr/>
        </p:nvGrpSpPr>
        <p:grpSpPr>
          <a:xfrm>
            <a:off x="6696489" y="1626988"/>
            <a:ext cx="3238391" cy="2258533"/>
            <a:chOff x="6696489" y="3425777"/>
            <a:chExt cx="3238391" cy="2258533"/>
          </a:xfrm>
        </p:grpSpPr>
        <p:sp>
          <p:nvSpPr>
            <p:cNvPr id="57" name="TextBox 56">
              <a:extLst>
                <a:ext uri="{FF2B5EF4-FFF2-40B4-BE49-F238E27FC236}">
                  <a16:creationId xmlns:a16="http://schemas.microsoft.com/office/drawing/2014/main" id="{996286B4-2ADA-41DA-F7DB-A9D68DC454F5}"/>
                </a:ext>
              </a:extLst>
            </p:cNvPr>
            <p:cNvSpPr txBox="1"/>
            <p:nvPr/>
          </p:nvSpPr>
          <p:spPr>
            <a:xfrm>
              <a:off x="6696489" y="3425777"/>
              <a:ext cx="3238391" cy="2258533"/>
            </a:xfrm>
            <a:prstGeom prst="roundRect">
              <a:avLst>
                <a:gd name="adj" fmla="val 12761"/>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1" name="TextBox 60">
              <a:extLst>
                <a:ext uri="{FF2B5EF4-FFF2-40B4-BE49-F238E27FC236}">
                  <a16:creationId xmlns:a16="http://schemas.microsoft.com/office/drawing/2014/main" id="{DC92CE51-A6DF-2D1F-3AC5-6C7384429109}"/>
                </a:ext>
              </a:extLst>
            </p:cNvPr>
            <p:cNvSpPr txBox="1"/>
            <p:nvPr/>
          </p:nvSpPr>
          <p:spPr>
            <a:xfrm>
              <a:off x="6758500" y="4829925"/>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Client</a:t>
              </a:r>
            </a:p>
          </p:txBody>
        </p:sp>
        <p:sp>
          <p:nvSpPr>
            <p:cNvPr id="63" name="Graphic 160">
              <a:extLst>
                <a:ext uri="{FF2B5EF4-FFF2-40B4-BE49-F238E27FC236}">
                  <a16:creationId xmlns:a16="http://schemas.microsoft.com/office/drawing/2014/main" id="{E07C86F5-A0A7-ADAE-E103-F847FE29AF90}"/>
                </a:ext>
              </a:extLst>
            </p:cNvPr>
            <p:cNvSpPr/>
            <p:nvPr/>
          </p:nvSpPr>
          <p:spPr>
            <a:xfrm>
              <a:off x="7993025" y="4036242"/>
              <a:ext cx="645318" cy="613102"/>
            </a:xfrm>
            <a:custGeom>
              <a:avLst/>
              <a:gdLst>
                <a:gd name="connsiteX0" fmla="*/ 90488 w 380977"/>
                <a:gd name="connsiteY0" fmla="*/ 361958 h 361957"/>
                <a:gd name="connsiteX1" fmla="*/ 76200 w 380977"/>
                <a:gd name="connsiteY1" fmla="*/ 347670 h 361957"/>
                <a:gd name="connsiteX2" fmla="*/ 88549 w 380977"/>
                <a:gd name="connsiteY2" fmla="*/ 333514 h 361957"/>
                <a:gd name="connsiteX3" fmla="*/ 90488 w 380977"/>
                <a:gd name="connsiteY3" fmla="*/ 333383 h 361957"/>
                <a:gd name="connsiteX4" fmla="*/ 123806 w 380977"/>
                <a:gd name="connsiteY4" fmla="*/ 333375 h 361957"/>
                <a:gd name="connsiteX5" fmla="*/ 123806 w 380977"/>
                <a:gd name="connsiteY5" fmla="*/ 285788 h 361957"/>
                <a:gd name="connsiteX6" fmla="*/ 42863 w 380977"/>
                <a:gd name="connsiteY6" fmla="*/ 285794 h 361957"/>
                <a:gd name="connsiteX7" fmla="*/ 99 w 380977"/>
                <a:gd name="connsiteY7" fmla="*/ 245865 h 361957"/>
                <a:gd name="connsiteX8" fmla="*/ 0 w 380977"/>
                <a:gd name="connsiteY8" fmla="*/ 242931 h 361957"/>
                <a:gd name="connsiteX9" fmla="*/ 0 w 380977"/>
                <a:gd name="connsiteY9" fmla="*/ 42863 h 361957"/>
                <a:gd name="connsiteX10" fmla="*/ 39928 w 380977"/>
                <a:gd name="connsiteY10" fmla="*/ 99 h 361957"/>
                <a:gd name="connsiteX11" fmla="*/ 42863 w 380977"/>
                <a:gd name="connsiteY11" fmla="*/ 0 h 361957"/>
                <a:gd name="connsiteX12" fmla="*/ 338115 w 380977"/>
                <a:gd name="connsiteY12" fmla="*/ 0 h 361957"/>
                <a:gd name="connsiteX13" fmla="*/ 380878 w 380977"/>
                <a:gd name="connsiteY13" fmla="*/ 39928 h 361957"/>
                <a:gd name="connsiteX14" fmla="*/ 380977 w 380977"/>
                <a:gd name="connsiteY14" fmla="*/ 42863 h 361957"/>
                <a:gd name="connsiteX15" fmla="*/ 380977 w 380977"/>
                <a:gd name="connsiteY15" fmla="*/ 242931 h 361957"/>
                <a:gd name="connsiteX16" fmla="*/ 341050 w 380977"/>
                <a:gd name="connsiteY16" fmla="*/ 285695 h 361957"/>
                <a:gd name="connsiteX17" fmla="*/ 338115 w 380977"/>
                <a:gd name="connsiteY17" fmla="*/ 285794 h 361957"/>
                <a:gd name="connsiteX18" fmla="*/ 257156 w 380977"/>
                <a:gd name="connsiteY18" fmla="*/ 285788 h 361957"/>
                <a:gd name="connsiteX19" fmla="*/ 257156 w 380977"/>
                <a:gd name="connsiteY19" fmla="*/ 333375 h 361957"/>
                <a:gd name="connsiteX20" fmla="*/ 290513 w 380977"/>
                <a:gd name="connsiteY20" fmla="*/ 333383 h 361957"/>
                <a:gd name="connsiteX21" fmla="*/ 304800 w 380977"/>
                <a:gd name="connsiteY21" fmla="*/ 347670 h 361957"/>
                <a:gd name="connsiteX22" fmla="*/ 292452 w 380977"/>
                <a:gd name="connsiteY22" fmla="*/ 361828 h 361957"/>
                <a:gd name="connsiteX23" fmla="*/ 290513 w 380977"/>
                <a:gd name="connsiteY23" fmla="*/ 361958 h 361957"/>
                <a:gd name="connsiteX24" fmla="*/ 90488 w 380977"/>
                <a:gd name="connsiteY24" fmla="*/ 361958 h 361957"/>
                <a:gd name="connsiteX25" fmla="*/ 228562 w 380977"/>
                <a:gd name="connsiteY25" fmla="*/ 285788 h 361957"/>
                <a:gd name="connsiteX26" fmla="*/ 152362 w 380977"/>
                <a:gd name="connsiteY26" fmla="*/ 285788 h 361957"/>
                <a:gd name="connsiteX27" fmla="*/ 152381 w 380977"/>
                <a:gd name="connsiteY27" fmla="*/ 333383 h 361957"/>
                <a:gd name="connsiteX28" fmla="*/ 228581 w 380977"/>
                <a:gd name="connsiteY28" fmla="*/ 333383 h 361957"/>
                <a:gd name="connsiteX29" fmla="*/ 228562 w 380977"/>
                <a:gd name="connsiteY29" fmla="*/ 285788 h 36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977" h="361957">
                  <a:moveTo>
                    <a:pt x="90488" y="361958"/>
                  </a:moveTo>
                  <a:cubicBezTo>
                    <a:pt x="82597" y="361958"/>
                    <a:pt x="76200" y="355563"/>
                    <a:pt x="76200" y="347670"/>
                  </a:cubicBezTo>
                  <a:cubicBezTo>
                    <a:pt x="76200" y="340437"/>
                    <a:pt x="81575" y="334461"/>
                    <a:pt x="88549" y="333514"/>
                  </a:cubicBezTo>
                  <a:lnTo>
                    <a:pt x="90488" y="333383"/>
                  </a:lnTo>
                  <a:lnTo>
                    <a:pt x="123806" y="333375"/>
                  </a:lnTo>
                  <a:lnTo>
                    <a:pt x="123806" y="285788"/>
                  </a:lnTo>
                  <a:lnTo>
                    <a:pt x="42863" y="285794"/>
                  </a:lnTo>
                  <a:cubicBezTo>
                    <a:pt x="20177" y="285794"/>
                    <a:pt x="1607" y="268169"/>
                    <a:pt x="99" y="245865"/>
                  </a:cubicBezTo>
                  <a:lnTo>
                    <a:pt x="0" y="242931"/>
                  </a:lnTo>
                  <a:lnTo>
                    <a:pt x="0" y="42863"/>
                  </a:lnTo>
                  <a:cubicBezTo>
                    <a:pt x="0" y="20177"/>
                    <a:pt x="17624" y="1607"/>
                    <a:pt x="39928" y="99"/>
                  </a:cubicBezTo>
                  <a:lnTo>
                    <a:pt x="42863" y="0"/>
                  </a:lnTo>
                  <a:lnTo>
                    <a:pt x="338115" y="0"/>
                  </a:lnTo>
                  <a:cubicBezTo>
                    <a:pt x="360801" y="0"/>
                    <a:pt x="379371" y="17624"/>
                    <a:pt x="380878" y="39928"/>
                  </a:cubicBezTo>
                  <a:lnTo>
                    <a:pt x="380977" y="42863"/>
                  </a:lnTo>
                  <a:lnTo>
                    <a:pt x="380977" y="242931"/>
                  </a:lnTo>
                  <a:cubicBezTo>
                    <a:pt x="380977" y="265616"/>
                    <a:pt x="363354" y="284186"/>
                    <a:pt x="341050" y="285695"/>
                  </a:cubicBezTo>
                  <a:lnTo>
                    <a:pt x="338115" y="285794"/>
                  </a:lnTo>
                  <a:lnTo>
                    <a:pt x="257156" y="285788"/>
                  </a:lnTo>
                  <a:lnTo>
                    <a:pt x="257156" y="333375"/>
                  </a:lnTo>
                  <a:lnTo>
                    <a:pt x="290513" y="333383"/>
                  </a:lnTo>
                  <a:cubicBezTo>
                    <a:pt x="298403" y="333383"/>
                    <a:pt x="304800" y="339780"/>
                    <a:pt x="304800" y="347670"/>
                  </a:cubicBezTo>
                  <a:cubicBezTo>
                    <a:pt x="304800" y="354903"/>
                    <a:pt x="299424" y="360881"/>
                    <a:pt x="292452" y="361828"/>
                  </a:cubicBezTo>
                  <a:lnTo>
                    <a:pt x="290513" y="361958"/>
                  </a:lnTo>
                  <a:lnTo>
                    <a:pt x="90488" y="361958"/>
                  </a:lnTo>
                  <a:close/>
                  <a:moveTo>
                    <a:pt x="228562" y="285788"/>
                  </a:moveTo>
                  <a:lnTo>
                    <a:pt x="152362" y="285788"/>
                  </a:lnTo>
                  <a:lnTo>
                    <a:pt x="152381" y="333383"/>
                  </a:lnTo>
                  <a:lnTo>
                    <a:pt x="228581" y="333383"/>
                  </a:lnTo>
                  <a:lnTo>
                    <a:pt x="228562" y="28578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1562D9E9-E0D2-A729-643F-7210476C273E}"/>
              </a:ext>
            </a:extLst>
          </p:cNvPr>
          <p:cNvSpPr>
            <a:spLocks noGrp="1"/>
          </p:cNvSpPr>
          <p:nvPr>
            <p:ph type="title"/>
          </p:nvPr>
        </p:nvSpPr>
        <p:spPr/>
        <p:txBody>
          <a:bodyPr>
            <a:normAutofit/>
          </a:bodyPr>
          <a:lstStyle/>
          <a:p>
            <a:r>
              <a:rPr lang="en-US" sz="4400" dirty="0"/>
              <a:t>Full stack web UI with </a:t>
            </a:r>
            <a:r>
              <a:rPr lang="en-US" sz="4400" dirty="0" err="1"/>
              <a:t>Blazor</a:t>
            </a:r>
            <a:endParaRPr lang="en-US" dirty="0"/>
          </a:p>
        </p:txBody>
      </p:sp>
      <p:grpSp>
        <p:nvGrpSpPr>
          <p:cNvPr id="49" name="Group 48">
            <a:extLst>
              <a:ext uri="{FF2B5EF4-FFF2-40B4-BE49-F238E27FC236}">
                <a16:creationId xmlns:a16="http://schemas.microsoft.com/office/drawing/2014/main" id="{799749D3-5E0F-A917-AB2B-09993C08BDC3}"/>
              </a:ext>
            </a:extLst>
          </p:cNvPr>
          <p:cNvGrpSpPr/>
          <p:nvPr/>
        </p:nvGrpSpPr>
        <p:grpSpPr>
          <a:xfrm>
            <a:off x="4476804" y="1626988"/>
            <a:ext cx="3238391" cy="2258533"/>
            <a:chOff x="4476804" y="1626988"/>
            <a:chExt cx="3238391" cy="2258533"/>
          </a:xfrm>
        </p:grpSpPr>
        <p:grpSp>
          <p:nvGrpSpPr>
            <p:cNvPr id="48" name="Group 47">
              <a:extLst>
                <a:ext uri="{FF2B5EF4-FFF2-40B4-BE49-F238E27FC236}">
                  <a16:creationId xmlns:a16="http://schemas.microsoft.com/office/drawing/2014/main" id="{4BEF29C5-F965-239A-A4A0-93E55E90BAF2}"/>
                </a:ext>
              </a:extLst>
            </p:cNvPr>
            <p:cNvGrpSpPr/>
            <p:nvPr/>
          </p:nvGrpSpPr>
          <p:grpSpPr>
            <a:xfrm>
              <a:off x="4476804" y="1626988"/>
              <a:ext cx="3238391" cy="2258533"/>
              <a:chOff x="4476804" y="1626988"/>
              <a:chExt cx="3238391" cy="2258533"/>
            </a:xfrm>
          </p:grpSpPr>
          <p:grpSp>
            <p:nvGrpSpPr>
              <p:cNvPr id="36" name="Group 35">
                <a:extLst>
                  <a:ext uri="{FF2B5EF4-FFF2-40B4-BE49-F238E27FC236}">
                    <a16:creationId xmlns:a16="http://schemas.microsoft.com/office/drawing/2014/main" id="{DD63AADD-8B17-4718-1392-4DFC0961F33B}"/>
                  </a:ext>
                </a:extLst>
              </p:cNvPr>
              <p:cNvGrpSpPr/>
              <p:nvPr/>
            </p:nvGrpSpPr>
            <p:grpSpPr>
              <a:xfrm>
                <a:off x="4476804" y="1626988"/>
                <a:ext cx="3238391" cy="2258533"/>
                <a:chOff x="1385187" y="2590901"/>
                <a:chExt cx="3238391" cy="2258533"/>
              </a:xfrm>
            </p:grpSpPr>
            <p:sp>
              <p:nvSpPr>
                <p:cNvPr id="37" name="TextBox 36">
                  <a:extLst>
                    <a:ext uri="{FF2B5EF4-FFF2-40B4-BE49-F238E27FC236}">
                      <a16:creationId xmlns:a16="http://schemas.microsoft.com/office/drawing/2014/main" id="{320545B3-FE7A-60D6-A69C-7301B1FAF443}"/>
                    </a:ext>
                  </a:extLst>
                </p:cNvPr>
                <p:cNvSpPr txBox="1"/>
                <p:nvPr/>
              </p:nvSpPr>
              <p:spPr>
                <a:xfrm>
                  <a:off x="1385187" y="2590901"/>
                  <a:ext cx="3238391" cy="2258533"/>
                </a:xfrm>
                <a:prstGeom prst="roundRect">
                  <a:avLst>
                    <a:gd name="adj" fmla="val 12761"/>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Calibri" panose="020F0502020204030204"/>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0" name="TextBox 39">
                  <a:extLst>
                    <a:ext uri="{FF2B5EF4-FFF2-40B4-BE49-F238E27FC236}">
                      <a16:creationId xmlns:a16="http://schemas.microsoft.com/office/drawing/2014/main" id="{5082FA70-8E51-5438-EA01-76CDBA4A8100}"/>
                    </a:ext>
                  </a:extLst>
                </p:cNvPr>
                <p:cNvSpPr txBox="1"/>
                <p:nvPr/>
              </p:nvSpPr>
              <p:spPr>
                <a:xfrm>
                  <a:off x="1509210" y="3995049"/>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Server &amp; Client</a:t>
                  </a:r>
                </a:p>
              </p:txBody>
            </p:sp>
          </p:grpSp>
          <p:sp>
            <p:nvSpPr>
              <p:cNvPr id="46" name="Freeform: Shape 45">
                <a:extLst>
                  <a:ext uri="{FF2B5EF4-FFF2-40B4-BE49-F238E27FC236}">
                    <a16:creationId xmlns:a16="http://schemas.microsoft.com/office/drawing/2014/main" id="{B7D9F258-3A75-ABCB-1BC1-860B240BFBE9}"/>
                  </a:ext>
                </a:extLst>
              </p:cNvPr>
              <p:cNvSpPr/>
              <p:nvPr/>
            </p:nvSpPr>
            <p:spPr>
              <a:xfrm>
                <a:off x="5698275" y="2014450"/>
                <a:ext cx="919471" cy="919471"/>
              </a:xfrm>
              <a:custGeom>
                <a:avLst/>
                <a:gdLst>
                  <a:gd name="connsiteX0" fmla="*/ 919471 w 919471"/>
                  <a:gd name="connsiteY0" fmla="*/ 0 h 919471"/>
                  <a:gd name="connsiteX1" fmla="*/ 919471 w 919471"/>
                  <a:gd name="connsiteY1" fmla="*/ 919471 h 919471"/>
                  <a:gd name="connsiteX2" fmla="*/ 0 w 919471"/>
                  <a:gd name="connsiteY2" fmla="*/ 919471 h 919471"/>
                  <a:gd name="connsiteX3" fmla="*/ 0 w 919471"/>
                  <a:gd name="connsiteY3" fmla="*/ 0 h 919471"/>
                </a:gdLst>
                <a:ahLst/>
                <a:cxnLst>
                  <a:cxn ang="0">
                    <a:pos x="connsiteX0" y="connsiteY0"/>
                  </a:cxn>
                  <a:cxn ang="0">
                    <a:pos x="connsiteX1" y="connsiteY1"/>
                  </a:cxn>
                  <a:cxn ang="0">
                    <a:pos x="connsiteX2" y="connsiteY2"/>
                  </a:cxn>
                  <a:cxn ang="0">
                    <a:pos x="connsiteX3" y="connsiteY3"/>
                  </a:cxn>
                </a:cxnLst>
                <a:rect l="l" t="t" r="r" b="b"/>
                <a:pathLst>
                  <a:path w="919471" h="919471">
                    <a:moveTo>
                      <a:pt x="919471" y="0"/>
                    </a:moveTo>
                    <a:lnTo>
                      <a:pt x="919471" y="919471"/>
                    </a:lnTo>
                    <a:lnTo>
                      <a:pt x="0" y="919471"/>
                    </a:lnTo>
                    <a:lnTo>
                      <a:pt x="0" y="0"/>
                    </a:lnTo>
                    <a:close/>
                  </a:path>
                </a:pathLst>
              </a:custGeom>
              <a:solidFill>
                <a:srgbClr val="000000">
                  <a:alpha val="0"/>
                </a:srgbClr>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sp>
          <p:nvSpPr>
            <p:cNvPr id="47" name="Freeform: Shape 46">
              <a:extLst>
                <a:ext uri="{FF2B5EF4-FFF2-40B4-BE49-F238E27FC236}">
                  <a16:creationId xmlns:a16="http://schemas.microsoft.com/office/drawing/2014/main" id="{3C2B05DB-7F63-2B17-D250-16183DC15301}"/>
                </a:ext>
              </a:extLst>
            </p:cNvPr>
            <p:cNvSpPr/>
            <p:nvPr/>
          </p:nvSpPr>
          <p:spPr>
            <a:xfrm>
              <a:off x="5698159" y="2058116"/>
              <a:ext cx="921305" cy="832638"/>
            </a:xfrm>
            <a:custGeom>
              <a:avLst/>
              <a:gdLst>
                <a:gd name="connsiteX0" fmla="*/ 914931 w 921305"/>
                <a:gd name="connsiteY0" fmla="*/ 266655 h 832638"/>
                <a:gd name="connsiteX1" fmla="*/ 391235 w 921305"/>
                <a:gd name="connsiteY1" fmla="*/ 716564 h 832638"/>
                <a:gd name="connsiteX2" fmla="*/ 314689 w 921305"/>
                <a:gd name="connsiteY2" fmla="*/ 711909 h 832638"/>
                <a:gd name="connsiteX3" fmla="*/ 119589 w 921305"/>
                <a:gd name="connsiteY3" fmla="*/ 490776 h 832638"/>
                <a:gd name="connsiteX4" fmla="*/ 349014 w 921305"/>
                <a:gd name="connsiteY4" fmla="*/ 264615 h 832638"/>
                <a:gd name="connsiteX5" fmla="*/ 575129 w 921305"/>
                <a:gd name="connsiteY5" fmla="*/ 487558 h 832638"/>
                <a:gd name="connsiteX6" fmla="*/ 526110 w 921305"/>
                <a:gd name="connsiteY6" fmla="*/ 559392 h 832638"/>
                <a:gd name="connsiteX7" fmla="*/ 473355 w 921305"/>
                <a:gd name="connsiteY7" fmla="*/ 499224 h 832638"/>
                <a:gd name="connsiteX8" fmla="*/ 473355 w 921305"/>
                <a:gd name="connsiteY8" fmla="*/ 403254 h 832638"/>
                <a:gd name="connsiteX9" fmla="*/ 415026 w 921305"/>
                <a:gd name="connsiteY9" fmla="*/ 344408 h 832638"/>
                <a:gd name="connsiteX10" fmla="*/ 334573 w 921305"/>
                <a:gd name="connsiteY10" fmla="*/ 344408 h 832638"/>
                <a:gd name="connsiteX11" fmla="*/ 193553 w 921305"/>
                <a:gd name="connsiteY11" fmla="*/ 483476 h 832638"/>
                <a:gd name="connsiteX12" fmla="*/ 332622 w 921305"/>
                <a:gd name="connsiteY12" fmla="*/ 624496 h 832638"/>
                <a:gd name="connsiteX13" fmla="*/ 438013 w 921305"/>
                <a:gd name="connsiteY13" fmla="*/ 577781 h 832638"/>
                <a:gd name="connsiteX14" fmla="*/ 440829 w 921305"/>
                <a:gd name="connsiteY14" fmla="*/ 573586 h 832638"/>
                <a:gd name="connsiteX15" fmla="*/ 443645 w 921305"/>
                <a:gd name="connsiteY15" fmla="*/ 578241 h 832638"/>
                <a:gd name="connsiteX16" fmla="*/ 528121 w 921305"/>
                <a:gd name="connsiteY16" fmla="*/ 618468 h 832638"/>
                <a:gd name="connsiteX17" fmla="*/ 631562 w 921305"/>
                <a:gd name="connsiteY17" fmla="*/ 501753 h 832638"/>
                <a:gd name="connsiteX18" fmla="*/ 623229 w 921305"/>
                <a:gd name="connsiteY18" fmla="*/ 427563 h 832638"/>
                <a:gd name="connsiteX19" fmla="*/ 285090 w 921305"/>
                <a:gd name="connsiteY19" fmla="*/ 210222 h 832638"/>
                <a:gd name="connsiteX20" fmla="*/ 61260 w 921305"/>
                <a:gd name="connsiteY20" fmla="*/ 489110 h 832638"/>
                <a:gd name="connsiteX21" fmla="*/ 341756 w 921305"/>
                <a:gd name="connsiteY21" fmla="*/ 773341 h 832638"/>
                <a:gd name="connsiteX22" fmla="*/ 386580 w 921305"/>
                <a:gd name="connsiteY22" fmla="*/ 774721 h 832638"/>
                <a:gd name="connsiteX23" fmla="*/ 711901 w 921305"/>
                <a:gd name="connsiteY23" fmla="*/ 677659 h 832638"/>
                <a:gd name="connsiteX24" fmla="*/ 713740 w 921305"/>
                <a:gd name="connsiteY24" fmla="*/ 680015 h 832638"/>
                <a:gd name="connsiteX25" fmla="*/ 341756 w 921305"/>
                <a:gd name="connsiteY25" fmla="*/ 832130 h 832638"/>
                <a:gd name="connsiteX26" fmla="*/ 55 w 921305"/>
                <a:gd name="connsiteY26" fmla="*/ 502613 h 832638"/>
                <a:gd name="connsiteX27" fmla="*/ 115 w 921305"/>
                <a:gd name="connsiteY27" fmla="*/ 487731 h 832638"/>
                <a:gd name="connsiteX28" fmla="*/ 139645 w 921305"/>
                <a:gd name="connsiteY28" fmla="*/ 209533 h 832638"/>
                <a:gd name="connsiteX29" fmla="*/ 340377 w 921305"/>
                <a:gd name="connsiteY29" fmla="*/ 143274 h 832638"/>
                <a:gd name="connsiteX30" fmla="*/ 448357 w 921305"/>
                <a:gd name="connsiteY30" fmla="*/ 143274 h 832638"/>
                <a:gd name="connsiteX31" fmla="*/ 672478 w 921305"/>
                <a:gd name="connsiteY31" fmla="*/ 44316 h 832638"/>
                <a:gd name="connsiteX32" fmla="*/ 678570 w 921305"/>
                <a:gd name="connsiteY32" fmla="*/ 44054 h 832638"/>
                <a:gd name="connsiteX33" fmla="*/ 679949 w 921305"/>
                <a:gd name="connsiteY33" fmla="*/ 47591 h 832638"/>
                <a:gd name="connsiteX34" fmla="*/ 632826 w 921305"/>
                <a:gd name="connsiteY34" fmla="*/ 183845 h 832638"/>
                <a:gd name="connsiteX35" fmla="*/ 634498 w 921305"/>
                <a:gd name="connsiteY35" fmla="*/ 189538 h 832638"/>
                <a:gd name="connsiteX36" fmla="*/ 637481 w 921305"/>
                <a:gd name="connsiteY36" fmla="*/ 189937 h 832638"/>
                <a:gd name="connsiteX37" fmla="*/ 864475 w 921305"/>
                <a:gd name="connsiteY37" fmla="*/ 2767 h 832638"/>
                <a:gd name="connsiteX38" fmla="*/ 872371 w 921305"/>
                <a:gd name="connsiteY38" fmla="*/ 834 h 832638"/>
                <a:gd name="connsiteX39" fmla="*/ 874302 w 921305"/>
                <a:gd name="connsiteY39" fmla="*/ 2767 h 832638"/>
                <a:gd name="connsiteX40" fmla="*/ 914931 w 921305"/>
                <a:gd name="connsiteY40" fmla="*/ 266655 h 832638"/>
                <a:gd name="connsiteX41" fmla="*/ 334285 w 921305"/>
                <a:gd name="connsiteY41" fmla="*/ 400438 h 832638"/>
                <a:gd name="connsiteX42" fmla="*/ 250728 w 921305"/>
                <a:gd name="connsiteY42" fmla="*/ 483995 h 832638"/>
                <a:gd name="connsiteX43" fmla="*/ 334285 w 921305"/>
                <a:gd name="connsiteY43" fmla="*/ 567552 h 832638"/>
                <a:gd name="connsiteX44" fmla="*/ 417842 w 921305"/>
                <a:gd name="connsiteY44" fmla="*/ 483995 h 832638"/>
                <a:gd name="connsiteX45" fmla="*/ 417842 w 921305"/>
                <a:gd name="connsiteY45" fmla="*/ 406013 h 832638"/>
                <a:gd name="connsiteX46" fmla="*/ 412096 w 921305"/>
                <a:gd name="connsiteY46" fmla="*/ 400266 h 83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1305" h="832638">
                  <a:moveTo>
                    <a:pt x="914931" y="266655"/>
                  </a:moveTo>
                  <a:cubicBezTo>
                    <a:pt x="873785" y="524462"/>
                    <a:pt x="652296" y="714742"/>
                    <a:pt x="391235" y="716564"/>
                  </a:cubicBezTo>
                  <a:cubicBezTo>
                    <a:pt x="365628" y="717541"/>
                    <a:pt x="339988" y="715984"/>
                    <a:pt x="314689" y="711909"/>
                  </a:cubicBezTo>
                  <a:cubicBezTo>
                    <a:pt x="205662" y="693399"/>
                    <a:pt x="124368" y="601262"/>
                    <a:pt x="119589" y="490776"/>
                  </a:cubicBezTo>
                  <a:cubicBezTo>
                    <a:pt x="120490" y="364970"/>
                    <a:pt x="223207" y="263714"/>
                    <a:pt x="349014" y="264615"/>
                  </a:cubicBezTo>
                  <a:cubicBezTo>
                    <a:pt x="472296" y="265497"/>
                    <a:pt x="572505" y="364300"/>
                    <a:pt x="575129" y="487558"/>
                  </a:cubicBezTo>
                  <a:cubicBezTo>
                    <a:pt x="576049" y="525314"/>
                    <a:pt x="559728" y="558472"/>
                    <a:pt x="526110" y="559392"/>
                  </a:cubicBezTo>
                  <a:cubicBezTo>
                    <a:pt x="490193" y="559392"/>
                    <a:pt x="473355" y="533762"/>
                    <a:pt x="473355" y="499224"/>
                  </a:cubicBezTo>
                  <a:lnTo>
                    <a:pt x="473355" y="403254"/>
                  </a:lnTo>
                  <a:cubicBezTo>
                    <a:pt x="473388" y="370942"/>
                    <a:pt x="447337" y="344661"/>
                    <a:pt x="415026" y="344408"/>
                  </a:cubicBezTo>
                  <a:lnTo>
                    <a:pt x="334573" y="344408"/>
                  </a:lnTo>
                  <a:cubicBezTo>
                    <a:pt x="257229" y="343869"/>
                    <a:pt x="194092" y="406132"/>
                    <a:pt x="193553" y="483476"/>
                  </a:cubicBezTo>
                  <a:cubicBezTo>
                    <a:pt x="193015" y="560823"/>
                    <a:pt x="255278" y="623956"/>
                    <a:pt x="332622" y="624496"/>
                  </a:cubicBezTo>
                  <a:cubicBezTo>
                    <a:pt x="372829" y="624778"/>
                    <a:pt x="411217" y="607762"/>
                    <a:pt x="438013" y="577781"/>
                  </a:cubicBezTo>
                  <a:lnTo>
                    <a:pt x="440829" y="573586"/>
                  </a:lnTo>
                  <a:lnTo>
                    <a:pt x="443645" y="578241"/>
                  </a:lnTo>
                  <a:cubicBezTo>
                    <a:pt x="463299" y="604940"/>
                    <a:pt x="495005" y="620037"/>
                    <a:pt x="528121" y="618468"/>
                  </a:cubicBezTo>
                  <a:cubicBezTo>
                    <a:pt x="588559" y="614077"/>
                    <a:pt x="634464" y="562283"/>
                    <a:pt x="631562" y="501753"/>
                  </a:cubicBezTo>
                  <a:cubicBezTo>
                    <a:pt x="631843" y="476774"/>
                    <a:pt x="629045" y="451856"/>
                    <a:pt x="623229" y="427563"/>
                  </a:cubicBezTo>
                  <a:cubicBezTo>
                    <a:pt x="589870" y="274171"/>
                    <a:pt x="438482" y="176864"/>
                    <a:pt x="285090" y="210222"/>
                  </a:cubicBezTo>
                  <a:cubicBezTo>
                    <a:pt x="154021" y="238724"/>
                    <a:pt x="60718" y="354978"/>
                    <a:pt x="61260" y="489110"/>
                  </a:cubicBezTo>
                  <a:cubicBezTo>
                    <a:pt x="63126" y="643863"/>
                    <a:pt x="187043" y="769428"/>
                    <a:pt x="341756" y="773341"/>
                  </a:cubicBezTo>
                  <a:cubicBezTo>
                    <a:pt x="341756" y="773341"/>
                    <a:pt x="362789" y="775238"/>
                    <a:pt x="386580" y="774721"/>
                  </a:cubicBezTo>
                  <a:cubicBezTo>
                    <a:pt x="502047" y="773985"/>
                    <a:pt x="614908" y="740315"/>
                    <a:pt x="711901" y="677659"/>
                  </a:cubicBezTo>
                  <a:cubicBezTo>
                    <a:pt x="713280" y="676739"/>
                    <a:pt x="714659" y="678578"/>
                    <a:pt x="713740" y="680015"/>
                  </a:cubicBezTo>
                  <a:cubicBezTo>
                    <a:pt x="618155" y="782967"/>
                    <a:pt x="482089" y="838607"/>
                    <a:pt x="341756" y="832130"/>
                  </a:cubicBezTo>
                  <a:cubicBezTo>
                    <a:pt x="156404" y="835492"/>
                    <a:pt x="3420" y="687963"/>
                    <a:pt x="55" y="502613"/>
                  </a:cubicBezTo>
                  <a:cubicBezTo>
                    <a:pt x="-35" y="497652"/>
                    <a:pt x="-15" y="492690"/>
                    <a:pt x="115" y="487731"/>
                  </a:cubicBezTo>
                  <a:cubicBezTo>
                    <a:pt x="160" y="378185"/>
                    <a:pt x="51873" y="275079"/>
                    <a:pt x="139645" y="209533"/>
                  </a:cubicBezTo>
                  <a:cubicBezTo>
                    <a:pt x="197822" y="166692"/>
                    <a:pt x="268128" y="143485"/>
                    <a:pt x="340377" y="143274"/>
                  </a:cubicBezTo>
                  <a:lnTo>
                    <a:pt x="448357" y="143274"/>
                  </a:lnTo>
                  <a:cubicBezTo>
                    <a:pt x="533645" y="143219"/>
                    <a:pt x="614977" y="107307"/>
                    <a:pt x="672478" y="44316"/>
                  </a:cubicBezTo>
                  <a:cubicBezTo>
                    <a:pt x="674087" y="42562"/>
                    <a:pt x="676811" y="42445"/>
                    <a:pt x="678570" y="44054"/>
                  </a:cubicBezTo>
                  <a:cubicBezTo>
                    <a:pt x="679552" y="44955"/>
                    <a:pt x="680058" y="46262"/>
                    <a:pt x="679949" y="47591"/>
                  </a:cubicBezTo>
                  <a:cubicBezTo>
                    <a:pt x="675375" y="96126"/>
                    <a:pt x="659209" y="142853"/>
                    <a:pt x="632826" y="183845"/>
                  </a:cubicBezTo>
                  <a:cubicBezTo>
                    <a:pt x="631717" y="185879"/>
                    <a:pt x="632464" y="188427"/>
                    <a:pt x="634498" y="189538"/>
                  </a:cubicBezTo>
                  <a:cubicBezTo>
                    <a:pt x="635406" y="190036"/>
                    <a:pt x="636469" y="190178"/>
                    <a:pt x="637481" y="189937"/>
                  </a:cubicBezTo>
                  <a:cubicBezTo>
                    <a:pt x="738560" y="167101"/>
                    <a:pt x="822795" y="97642"/>
                    <a:pt x="864475" y="2767"/>
                  </a:cubicBezTo>
                  <a:cubicBezTo>
                    <a:pt x="866119" y="54"/>
                    <a:pt x="869653" y="-812"/>
                    <a:pt x="872371" y="834"/>
                  </a:cubicBezTo>
                  <a:cubicBezTo>
                    <a:pt x="873159" y="1314"/>
                    <a:pt x="873825" y="1977"/>
                    <a:pt x="874302" y="2767"/>
                  </a:cubicBezTo>
                  <a:cubicBezTo>
                    <a:pt x="916632" y="83824"/>
                    <a:pt x="930919" y="176620"/>
                    <a:pt x="914931" y="266655"/>
                  </a:cubicBezTo>
                  <a:close/>
                  <a:moveTo>
                    <a:pt x="334285" y="400438"/>
                  </a:moveTo>
                  <a:cubicBezTo>
                    <a:pt x="288138" y="400438"/>
                    <a:pt x="250728" y="437848"/>
                    <a:pt x="250728" y="483995"/>
                  </a:cubicBezTo>
                  <a:cubicBezTo>
                    <a:pt x="250728" y="530142"/>
                    <a:pt x="288138" y="567552"/>
                    <a:pt x="334285" y="567552"/>
                  </a:cubicBezTo>
                  <a:cubicBezTo>
                    <a:pt x="380432" y="567552"/>
                    <a:pt x="417842" y="530142"/>
                    <a:pt x="417842" y="483995"/>
                  </a:cubicBezTo>
                  <a:lnTo>
                    <a:pt x="417842" y="406013"/>
                  </a:lnTo>
                  <a:cubicBezTo>
                    <a:pt x="417697" y="402901"/>
                    <a:pt x="415207" y="400411"/>
                    <a:pt x="412096" y="400266"/>
                  </a:cubicBezTo>
                  <a:close/>
                </a:path>
              </a:pathLst>
            </a:custGeom>
            <a:solidFill>
              <a:schemeClr val="bg1"/>
            </a:solidFill>
            <a:ln w="571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2C15226C-DC82-D678-1887-B2EE7DFADFBA}"/>
              </a:ext>
            </a:extLst>
          </p:cNvPr>
          <p:cNvGrpSpPr/>
          <p:nvPr/>
        </p:nvGrpSpPr>
        <p:grpSpPr>
          <a:xfrm>
            <a:off x="3041887" y="4118471"/>
            <a:ext cx="6108226" cy="2129930"/>
            <a:chOff x="3041887" y="4118471"/>
            <a:chExt cx="6108226" cy="2129930"/>
          </a:xfrm>
        </p:grpSpPr>
        <p:sp>
          <p:nvSpPr>
            <p:cNvPr id="3" name="TextBox 2">
              <a:extLst>
                <a:ext uri="{FF2B5EF4-FFF2-40B4-BE49-F238E27FC236}">
                  <a16:creationId xmlns:a16="http://schemas.microsoft.com/office/drawing/2014/main" id="{697693FB-7FB3-2D8B-2682-736C9C291724}"/>
                </a:ext>
              </a:extLst>
            </p:cNvPr>
            <p:cNvSpPr txBox="1"/>
            <p:nvPr/>
          </p:nvSpPr>
          <p:spPr>
            <a:xfrm>
              <a:off x="3041887" y="411847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Static server rendering</a:t>
              </a:r>
            </a:p>
          </p:txBody>
        </p:sp>
        <p:sp>
          <p:nvSpPr>
            <p:cNvPr id="6" name="TextBox 5">
              <a:extLst>
                <a:ext uri="{FF2B5EF4-FFF2-40B4-BE49-F238E27FC236}">
                  <a16:creationId xmlns:a16="http://schemas.microsoft.com/office/drawing/2014/main" id="{AE851E00-4043-EAB8-69D4-DBEE0082F02F}"/>
                </a:ext>
              </a:extLst>
            </p:cNvPr>
            <p:cNvSpPr txBox="1"/>
            <p:nvPr/>
          </p:nvSpPr>
          <p:spPr>
            <a:xfrm>
              <a:off x="3041887" y="4562739"/>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Enhanced navigation &amp; form handling</a:t>
              </a:r>
            </a:p>
          </p:txBody>
        </p:sp>
        <p:sp>
          <p:nvSpPr>
            <p:cNvPr id="7" name="TextBox 6">
              <a:extLst>
                <a:ext uri="{FF2B5EF4-FFF2-40B4-BE49-F238E27FC236}">
                  <a16:creationId xmlns:a16="http://schemas.microsoft.com/office/drawing/2014/main" id="{499710CD-B5F4-0FC4-5592-00452575221D}"/>
                </a:ext>
              </a:extLst>
            </p:cNvPr>
            <p:cNvSpPr txBox="1"/>
            <p:nvPr/>
          </p:nvSpPr>
          <p:spPr>
            <a:xfrm>
              <a:off x="3041887" y="5007007"/>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Streaming rendering</a:t>
              </a:r>
            </a:p>
          </p:txBody>
        </p:sp>
        <p:sp>
          <p:nvSpPr>
            <p:cNvPr id="8" name="TextBox 7">
              <a:extLst>
                <a:ext uri="{FF2B5EF4-FFF2-40B4-BE49-F238E27FC236}">
                  <a16:creationId xmlns:a16="http://schemas.microsoft.com/office/drawing/2014/main" id="{80F64ECD-E7F1-4C89-C054-F028A67F96DC}"/>
                </a:ext>
              </a:extLst>
            </p:cNvPr>
            <p:cNvSpPr txBox="1"/>
            <p:nvPr/>
          </p:nvSpPr>
          <p:spPr>
            <a:xfrm>
              <a:off x="3041887" y="5451275"/>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Enable interactivity per component or page</a:t>
              </a:r>
            </a:p>
          </p:txBody>
        </p:sp>
        <p:sp>
          <p:nvSpPr>
            <p:cNvPr id="9" name="TextBox 8">
              <a:extLst>
                <a:ext uri="{FF2B5EF4-FFF2-40B4-BE49-F238E27FC236}">
                  <a16:creationId xmlns:a16="http://schemas.microsoft.com/office/drawing/2014/main" id="{7AF26F77-7D27-318E-B312-204A603A1C31}"/>
                </a:ext>
              </a:extLst>
            </p:cNvPr>
            <p:cNvSpPr txBox="1"/>
            <p:nvPr/>
          </p:nvSpPr>
          <p:spPr>
            <a:xfrm>
              <a:off x="3041887" y="5895541"/>
              <a:ext cx="6108226"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Auto select the render mode at runtime</a:t>
              </a:r>
            </a:p>
          </p:txBody>
        </p:sp>
      </p:grpSp>
    </p:spTree>
    <p:extLst>
      <p:ext uri="{BB962C8B-B14F-4D97-AF65-F5344CB8AC3E}">
        <p14:creationId xmlns:p14="http://schemas.microsoft.com/office/powerpoint/2010/main" val="140019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2"/>
                                        </p:tgtEl>
                                        <p:attrNameLst>
                                          <p:attrName>ppt_x</p:attrName>
                                          <p:attrName>ppt_y</p:attrName>
                                        </p:attrNameLst>
                                      </p:cBhvr>
                                      <p:rCtr x="0" y="-2315"/>
                                    </p:animMotion>
                                  </p:childTnLst>
                                </p:cTn>
                              </p:par>
                            </p:childTnLst>
                          </p:cTn>
                        </p:par>
                        <p:par>
                          <p:cTn id="22" fill="hold">
                            <p:stCondLst>
                              <p:cond delay="1000"/>
                            </p:stCondLst>
                            <p:childTnLst>
                              <p:par>
                                <p:cTn id="23" presetID="42" presetClass="path" presetSubtype="0" decel="100000" fill="hold" nodeType="afterEffect">
                                  <p:stCondLst>
                                    <p:cond delay="500"/>
                                  </p:stCondLst>
                                  <p:childTnLst>
                                    <p:animMotion origin="layout" path="M 1.25E-6 -1.85185E-6 L 0.18203 0.00209 " pathEditMode="relative" rAng="0" ptsTypes="AA">
                                      <p:cBhvr>
                                        <p:cTn id="24" dur="2000" fill="hold"/>
                                        <p:tgtEl>
                                          <p:spTgt spid="65"/>
                                        </p:tgtEl>
                                        <p:attrNameLst>
                                          <p:attrName>ppt_x</p:attrName>
                                          <p:attrName>ppt_y</p:attrName>
                                        </p:attrNameLst>
                                      </p:cBhvr>
                                      <p:rCtr x="9102" y="93"/>
                                    </p:animMotion>
                                  </p:childTnLst>
                                </p:cTn>
                              </p:par>
                              <p:par>
                                <p:cTn id="25" presetID="10" presetClass="exit" presetSubtype="0" fill="hold" nodeType="withEffect">
                                  <p:stCondLst>
                                    <p:cond delay="1500"/>
                                  </p:stCondLst>
                                  <p:childTnLst>
                                    <p:animEffect transition="out" filter="fade">
                                      <p:cBhvr>
                                        <p:cTn id="26" dur="1000"/>
                                        <p:tgtEl>
                                          <p:spTgt spid="65"/>
                                        </p:tgtEl>
                                      </p:cBhvr>
                                    </p:animEffect>
                                    <p:set>
                                      <p:cBhvr>
                                        <p:cTn id="27" dur="1" fill="hold">
                                          <p:stCondLst>
                                            <p:cond delay="999"/>
                                          </p:stCondLst>
                                        </p:cTn>
                                        <p:tgtEl>
                                          <p:spTgt spid="65"/>
                                        </p:tgtEl>
                                        <p:attrNameLst>
                                          <p:attrName>style.visibility</p:attrName>
                                        </p:attrNameLst>
                                      </p:cBhvr>
                                      <p:to>
                                        <p:strVal val="hidden"/>
                                      </p:to>
                                    </p:set>
                                  </p:childTnLst>
                                </p:cTn>
                              </p:par>
                              <p:par>
                                <p:cTn id="28" presetID="42" presetClass="path" presetSubtype="0" decel="100000" fill="hold" nodeType="withEffect">
                                  <p:stCondLst>
                                    <p:cond delay="500"/>
                                  </p:stCondLst>
                                  <p:childTnLst>
                                    <p:animMotion origin="layout" path="M -1.25E-6 -1.85185E-6 L -0.18203 0.00116 " pathEditMode="relative" rAng="0" ptsTypes="AA">
                                      <p:cBhvr>
                                        <p:cTn id="29" dur="2000" fill="hold"/>
                                        <p:tgtEl>
                                          <p:spTgt spid="64"/>
                                        </p:tgtEl>
                                        <p:attrNameLst>
                                          <p:attrName>ppt_x</p:attrName>
                                          <p:attrName>ppt_y</p:attrName>
                                        </p:attrNameLst>
                                      </p:cBhvr>
                                      <p:rCtr x="-9102" y="46"/>
                                    </p:animMotion>
                                  </p:childTnLst>
                                </p:cTn>
                              </p:par>
                              <p:par>
                                <p:cTn id="30" presetID="10" presetClass="exit" presetSubtype="0" fill="hold" nodeType="withEffect">
                                  <p:stCondLst>
                                    <p:cond delay="1500"/>
                                  </p:stCondLst>
                                  <p:childTnLst>
                                    <p:animEffect transition="out" filter="fade">
                                      <p:cBhvr>
                                        <p:cTn id="31" dur="1000"/>
                                        <p:tgtEl>
                                          <p:spTgt spid="64"/>
                                        </p:tgtEl>
                                      </p:cBhvr>
                                    </p:animEffect>
                                    <p:set>
                                      <p:cBhvr>
                                        <p:cTn id="32" dur="1" fill="hold">
                                          <p:stCondLst>
                                            <p:cond delay="999"/>
                                          </p:stCondLst>
                                        </p:cTn>
                                        <p:tgtEl>
                                          <p:spTgt spid="64"/>
                                        </p:tgtEl>
                                        <p:attrNameLst>
                                          <p:attrName>style.visibility</p:attrName>
                                        </p:attrNameLst>
                                      </p:cBhvr>
                                      <p:to>
                                        <p:strVal val="hidden"/>
                                      </p:to>
                                    </p:set>
                                  </p:childTnLst>
                                </p:cTn>
                              </p:par>
                              <p:par>
                                <p:cTn id="33" presetID="10" presetClass="entr" presetSubtype="0" fill="hold" nodeType="withEffect">
                                  <p:stCondLst>
                                    <p:cond delay="150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D9E9-E0D2-A729-643F-7210476C273E}"/>
              </a:ext>
            </a:extLst>
          </p:cNvPr>
          <p:cNvSpPr>
            <a:spLocks noGrp="1"/>
          </p:cNvSpPr>
          <p:nvPr>
            <p:ph type="title"/>
          </p:nvPr>
        </p:nvSpPr>
        <p:spPr>
          <a:xfrm>
            <a:off x="609600" y="609599"/>
            <a:ext cx="10972800" cy="822960"/>
          </a:xfrm>
        </p:spPr>
        <p:txBody>
          <a:bodyPr>
            <a:normAutofit/>
          </a:bodyPr>
          <a:lstStyle/>
          <a:p>
            <a:r>
              <a:rPr lang="en-US" dirty="0" err="1"/>
              <a:t>Blazor</a:t>
            </a:r>
            <a:r>
              <a:rPr lang="en-US" dirty="0"/>
              <a:t> in .NET 8</a:t>
            </a:r>
          </a:p>
        </p:txBody>
      </p:sp>
      <p:grpSp>
        <p:nvGrpSpPr>
          <p:cNvPr id="19" name="Group 18">
            <a:extLst>
              <a:ext uri="{FF2B5EF4-FFF2-40B4-BE49-F238E27FC236}">
                <a16:creationId xmlns:a16="http://schemas.microsoft.com/office/drawing/2014/main" id="{D31D5400-810D-1F95-32AF-64D10A022337}"/>
              </a:ext>
            </a:extLst>
          </p:cNvPr>
          <p:cNvGrpSpPr/>
          <p:nvPr/>
        </p:nvGrpSpPr>
        <p:grpSpPr>
          <a:xfrm>
            <a:off x="619432" y="1981200"/>
            <a:ext cx="5403714" cy="2125718"/>
            <a:chOff x="619432" y="1876184"/>
            <a:chExt cx="5403714" cy="2125718"/>
          </a:xfrm>
        </p:grpSpPr>
        <p:sp>
          <p:nvSpPr>
            <p:cNvPr id="14" name="TextBox 13">
              <a:extLst>
                <a:ext uri="{FF2B5EF4-FFF2-40B4-BE49-F238E27FC236}">
                  <a16:creationId xmlns:a16="http://schemas.microsoft.com/office/drawing/2014/main" id="{87D42653-431C-6B3F-D960-A37F40990F34}"/>
                </a:ext>
              </a:extLst>
            </p:cNvPr>
            <p:cNvSpPr txBox="1"/>
            <p:nvPr/>
          </p:nvSpPr>
          <p:spPr>
            <a:xfrm>
              <a:off x="619432" y="1876184"/>
              <a:ext cx="5403714" cy="2125718"/>
            </a:xfrm>
            <a:prstGeom prst="roundRect">
              <a:avLst>
                <a:gd name="adj" fmla="val 7375"/>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9" name="Group 28">
              <a:extLst>
                <a:ext uri="{FF2B5EF4-FFF2-40B4-BE49-F238E27FC236}">
                  <a16:creationId xmlns:a16="http://schemas.microsoft.com/office/drawing/2014/main" id="{3C45D424-2C58-1D11-C387-028F715EBFE2}"/>
                </a:ext>
              </a:extLst>
            </p:cNvPr>
            <p:cNvGrpSpPr/>
            <p:nvPr/>
          </p:nvGrpSpPr>
          <p:grpSpPr>
            <a:xfrm>
              <a:off x="907633" y="2379552"/>
              <a:ext cx="4827312" cy="1209659"/>
              <a:chOff x="1395068" y="2619451"/>
              <a:chExt cx="4827312" cy="1209659"/>
            </a:xfrm>
          </p:grpSpPr>
          <p:sp>
            <p:nvSpPr>
              <p:cNvPr id="11" name="TextBox 10">
                <a:extLst>
                  <a:ext uri="{FF2B5EF4-FFF2-40B4-BE49-F238E27FC236}">
                    <a16:creationId xmlns:a16="http://schemas.microsoft.com/office/drawing/2014/main" id="{7F0D98C8-4F9C-ADC4-4224-6FC56745390F}"/>
                  </a:ext>
                </a:extLst>
              </p:cNvPr>
              <p:cNvSpPr txBox="1"/>
              <p:nvPr/>
            </p:nvSpPr>
            <p:spPr>
              <a:xfrm>
                <a:off x="1395068" y="3429000"/>
                <a:ext cx="482731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Faster </a:t>
                </a:r>
                <a:r>
                  <a:rPr kumimoji="0" lang="en-US" sz="2000" b="0" i="0" u="none" strike="noStrike" kern="0" cap="none" spc="0" normalizeH="0" baseline="0" noProof="0" err="1">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WebAssembly</a:t>
                </a: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p>
            </p:txBody>
          </p:sp>
          <p:sp>
            <p:nvSpPr>
              <p:cNvPr id="22" name="Graphic 13">
                <a:extLst>
                  <a:ext uri="{FF2B5EF4-FFF2-40B4-BE49-F238E27FC236}">
                    <a16:creationId xmlns:a16="http://schemas.microsoft.com/office/drawing/2014/main" id="{8D3BBB6F-8BFB-7FE0-41CF-0D2500BDEB2D}"/>
                  </a:ext>
                </a:extLst>
              </p:cNvPr>
              <p:cNvSpPr/>
              <p:nvPr/>
            </p:nvSpPr>
            <p:spPr>
              <a:xfrm>
                <a:off x="3409967" y="2619451"/>
                <a:ext cx="797515" cy="645683"/>
              </a:xfrm>
              <a:custGeom>
                <a:avLst/>
                <a:gdLst>
                  <a:gd name="connsiteX0" fmla="*/ 360545 w 605752"/>
                  <a:gd name="connsiteY0" fmla="*/ 0 h 490428"/>
                  <a:gd name="connsiteX1" fmla="*/ 605753 w 605752"/>
                  <a:gd name="connsiteY1" fmla="*/ 245220 h 490428"/>
                  <a:gd name="connsiteX2" fmla="*/ 360536 w 605752"/>
                  <a:gd name="connsiteY2" fmla="*/ 490428 h 490428"/>
                  <a:gd name="connsiteX3" fmla="*/ 221436 w 605752"/>
                  <a:gd name="connsiteY3" fmla="*/ 447155 h 490428"/>
                  <a:gd name="connsiteX4" fmla="*/ 21630 w 605752"/>
                  <a:gd name="connsiteY4" fmla="*/ 447155 h 490428"/>
                  <a:gd name="connsiteX5" fmla="*/ 0 w 605752"/>
                  <a:gd name="connsiteY5" fmla="*/ 425513 h 490428"/>
                  <a:gd name="connsiteX6" fmla="*/ 18687 w 605752"/>
                  <a:gd name="connsiteY6" fmla="*/ 404084 h 490428"/>
                  <a:gd name="connsiteX7" fmla="*/ 21630 w 605752"/>
                  <a:gd name="connsiteY7" fmla="*/ 403882 h 490428"/>
                  <a:gd name="connsiteX8" fmla="*/ 173605 w 605752"/>
                  <a:gd name="connsiteY8" fmla="*/ 403911 h 490428"/>
                  <a:gd name="connsiteX9" fmla="*/ 144122 w 605752"/>
                  <a:gd name="connsiteY9" fmla="*/ 360638 h 490428"/>
                  <a:gd name="connsiteX10" fmla="*/ 79183 w 605752"/>
                  <a:gd name="connsiteY10" fmla="*/ 360609 h 490428"/>
                  <a:gd name="connsiteX11" fmla="*/ 57553 w 605752"/>
                  <a:gd name="connsiteY11" fmla="*/ 338967 h 490428"/>
                  <a:gd name="connsiteX12" fmla="*/ 76241 w 605752"/>
                  <a:gd name="connsiteY12" fmla="*/ 317538 h 490428"/>
                  <a:gd name="connsiteX13" fmla="*/ 79183 w 605752"/>
                  <a:gd name="connsiteY13" fmla="*/ 317336 h 490428"/>
                  <a:gd name="connsiteX14" fmla="*/ 126120 w 605752"/>
                  <a:gd name="connsiteY14" fmla="*/ 317365 h 490428"/>
                  <a:gd name="connsiteX15" fmla="*/ 115331 w 605752"/>
                  <a:gd name="connsiteY15" fmla="*/ 245214 h 490428"/>
                  <a:gd name="connsiteX16" fmla="*/ 173576 w 605752"/>
                  <a:gd name="connsiteY16" fmla="*/ 86546 h 490428"/>
                  <a:gd name="connsiteX17" fmla="*/ 50421 w 605752"/>
                  <a:gd name="connsiteY17" fmla="*/ 86546 h 490428"/>
                  <a:gd name="connsiteX18" fmla="*/ 28791 w 605752"/>
                  <a:gd name="connsiteY18" fmla="*/ 64903 h 490428"/>
                  <a:gd name="connsiteX19" fmla="*/ 47478 w 605752"/>
                  <a:gd name="connsiteY19" fmla="*/ 43475 h 490428"/>
                  <a:gd name="connsiteX20" fmla="*/ 50421 w 605752"/>
                  <a:gd name="connsiteY20" fmla="*/ 43273 h 490428"/>
                  <a:gd name="connsiteX21" fmla="*/ 221407 w 605752"/>
                  <a:gd name="connsiteY21" fmla="*/ 43273 h 490428"/>
                  <a:gd name="connsiteX22" fmla="*/ 360545 w 605752"/>
                  <a:gd name="connsiteY22" fmla="*/ 0 h 490428"/>
                  <a:gd name="connsiteX23" fmla="*/ 393836 w 605752"/>
                  <a:gd name="connsiteY23" fmla="*/ 309143 h 490428"/>
                  <a:gd name="connsiteX24" fmla="*/ 360545 w 605752"/>
                  <a:gd name="connsiteY24" fmla="*/ 317278 h 490428"/>
                  <a:gd name="connsiteX25" fmla="*/ 327570 w 605752"/>
                  <a:gd name="connsiteY25" fmla="*/ 309316 h 490428"/>
                  <a:gd name="connsiteX26" fmla="*/ 295952 w 605752"/>
                  <a:gd name="connsiteY26" fmla="*/ 340934 h 490428"/>
                  <a:gd name="connsiteX27" fmla="*/ 360631 w 605752"/>
                  <a:gd name="connsiteY27" fmla="*/ 360753 h 490428"/>
                  <a:gd name="connsiteX28" fmla="*/ 425512 w 605752"/>
                  <a:gd name="connsiteY28" fmla="*/ 340819 h 490428"/>
                  <a:gd name="connsiteX29" fmla="*/ 393836 w 605752"/>
                  <a:gd name="connsiteY29" fmla="*/ 309143 h 490428"/>
                  <a:gd name="connsiteX30" fmla="*/ 245207 w 605752"/>
                  <a:gd name="connsiteY30" fmla="*/ 245301 h 490428"/>
                  <a:gd name="connsiteX31" fmla="*/ 265257 w 605752"/>
                  <a:gd name="connsiteY31" fmla="*/ 310355 h 490428"/>
                  <a:gd name="connsiteX32" fmla="*/ 296789 w 605752"/>
                  <a:gd name="connsiteY32" fmla="*/ 278881 h 490428"/>
                  <a:gd name="connsiteX33" fmla="*/ 288423 w 605752"/>
                  <a:gd name="connsiteY33" fmla="*/ 245185 h 490428"/>
                  <a:gd name="connsiteX34" fmla="*/ 296616 w 605752"/>
                  <a:gd name="connsiteY34" fmla="*/ 211865 h 490428"/>
                  <a:gd name="connsiteX35" fmla="*/ 265142 w 605752"/>
                  <a:gd name="connsiteY35" fmla="*/ 180420 h 490428"/>
                  <a:gd name="connsiteX36" fmla="*/ 245207 w 605752"/>
                  <a:gd name="connsiteY36" fmla="*/ 245330 h 490428"/>
                  <a:gd name="connsiteX37" fmla="*/ 456265 w 605752"/>
                  <a:gd name="connsiteY37" fmla="*/ 180622 h 490428"/>
                  <a:gd name="connsiteX38" fmla="*/ 424675 w 605752"/>
                  <a:gd name="connsiteY38" fmla="*/ 212211 h 490428"/>
                  <a:gd name="connsiteX39" fmla="*/ 432637 w 605752"/>
                  <a:gd name="connsiteY39" fmla="*/ 245185 h 490428"/>
                  <a:gd name="connsiteX40" fmla="*/ 424473 w 605752"/>
                  <a:gd name="connsiteY40" fmla="*/ 278506 h 490428"/>
                  <a:gd name="connsiteX41" fmla="*/ 456149 w 605752"/>
                  <a:gd name="connsiteY41" fmla="*/ 310182 h 490428"/>
                  <a:gd name="connsiteX42" fmla="*/ 476055 w 605752"/>
                  <a:gd name="connsiteY42" fmla="*/ 245301 h 490428"/>
                  <a:gd name="connsiteX43" fmla="*/ 456265 w 605752"/>
                  <a:gd name="connsiteY43" fmla="*/ 180622 h 490428"/>
                  <a:gd name="connsiteX44" fmla="*/ 360545 w 605752"/>
                  <a:gd name="connsiteY44" fmla="*/ 216366 h 490428"/>
                  <a:gd name="connsiteX45" fmla="*/ 330435 w 605752"/>
                  <a:gd name="connsiteY45" fmla="*/ 243896 h 490428"/>
                  <a:gd name="connsiteX46" fmla="*/ 357965 w 605752"/>
                  <a:gd name="connsiteY46" fmla="*/ 274005 h 490428"/>
                  <a:gd name="connsiteX47" fmla="*/ 360545 w 605752"/>
                  <a:gd name="connsiteY47" fmla="*/ 274005 h 490428"/>
                  <a:gd name="connsiteX48" fmla="*/ 388075 w 605752"/>
                  <a:gd name="connsiteY48" fmla="*/ 243896 h 490428"/>
                  <a:gd name="connsiteX49" fmla="*/ 360545 w 605752"/>
                  <a:gd name="connsiteY49" fmla="*/ 216366 h 490428"/>
                  <a:gd name="connsiteX50" fmla="*/ 360631 w 605752"/>
                  <a:gd name="connsiteY50" fmla="*/ 129877 h 490428"/>
                  <a:gd name="connsiteX51" fmla="*/ 295721 w 605752"/>
                  <a:gd name="connsiteY51" fmla="*/ 149812 h 490428"/>
                  <a:gd name="connsiteX52" fmla="*/ 327167 w 605752"/>
                  <a:gd name="connsiteY52" fmla="*/ 181257 h 490428"/>
                  <a:gd name="connsiteX53" fmla="*/ 360545 w 605752"/>
                  <a:gd name="connsiteY53" fmla="*/ 173093 h 490428"/>
                  <a:gd name="connsiteX54" fmla="*/ 394182 w 605752"/>
                  <a:gd name="connsiteY54" fmla="*/ 181401 h 490428"/>
                  <a:gd name="connsiteX55" fmla="*/ 425685 w 605752"/>
                  <a:gd name="connsiteY55" fmla="*/ 149927 h 490428"/>
                  <a:gd name="connsiteX56" fmla="*/ 360631 w 605752"/>
                  <a:gd name="connsiteY56" fmla="*/ 129877 h 49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5752" h="490428">
                    <a:moveTo>
                      <a:pt x="360545" y="0"/>
                    </a:moveTo>
                    <a:cubicBezTo>
                      <a:pt x="495972" y="3"/>
                      <a:pt x="605756" y="109791"/>
                      <a:pt x="605753" y="245220"/>
                    </a:cubicBezTo>
                    <a:cubicBezTo>
                      <a:pt x="605750" y="380647"/>
                      <a:pt x="495963" y="490431"/>
                      <a:pt x="360536" y="490428"/>
                    </a:cubicBezTo>
                    <a:cubicBezTo>
                      <a:pt x="310856" y="490428"/>
                      <a:pt x="262349" y="475338"/>
                      <a:pt x="221436" y="447155"/>
                    </a:cubicBezTo>
                    <a:lnTo>
                      <a:pt x="21630" y="447155"/>
                    </a:lnTo>
                    <a:cubicBezTo>
                      <a:pt x="9680" y="447152"/>
                      <a:pt x="-4" y="437462"/>
                      <a:pt x="0" y="425513"/>
                    </a:cubicBezTo>
                    <a:cubicBezTo>
                      <a:pt x="3" y="414703"/>
                      <a:pt x="7981" y="405558"/>
                      <a:pt x="18687" y="404084"/>
                    </a:cubicBezTo>
                    <a:lnTo>
                      <a:pt x="21630" y="403882"/>
                    </a:lnTo>
                    <a:lnTo>
                      <a:pt x="173605" y="403911"/>
                    </a:lnTo>
                    <a:cubicBezTo>
                      <a:pt x="162263" y="390577"/>
                      <a:pt x="152379" y="376072"/>
                      <a:pt x="144122" y="360638"/>
                    </a:cubicBezTo>
                    <a:lnTo>
                      <a:pt x="79183" y="360609"/>
                    </a:lnTo>
                    <a:cubicBezTo>
                      <a:pt x="67234" y="360606"/>
                      <a:pt x="57549" y="350916"/>
                      <a:pt x="57553" y="338967"/>
                    </a:cubicBezTo>
                    <a:cubicBezTo>
                      <a:pt x="57556" y="328157"/>
                      <a:pt x="65534" y="319012"/>
                      <a:pt x="76241" y="317538"/>
                    </a:cubicBezTo>
                    <a:lnTo>
                      <a:pt x="79183" y="317336"/>
                    </a:lnTo>
                    <a:lnTo>
                      <a:pt x="126120" y="317365"/>
                    </a:lnTo>
                    <a:cubicBezTo>
                      <a:pt x="118946" y="293986"/>
                      <a:pt x="115309" y="269669"/>
                      <a:pt x="115331" y="245214"/>
                    </a:cubicBezTo>
                    <a:cubicBezTo>
                      <a:pt x="115331" y="184690"/>
                      <a:pt x="137256" y="129300"/>
                      <a:pt x="173576" y="86546"/>
                    </a:cubicBezTo>
                    <a:lnTo>
                      <a:pt x="50421" y="86546"/>
                    </a:lnTo>
                    <a:cubicBezTo>
                      <a:pt x="38471" y="86543"/>
                      <a:pt x="28787" y="76853"/>
                      <a:pt x="28791" y="64903"/>
                    </a:cubicBezTo>
                    <a:cubicBezTo>
                      <a:pt x="28794" y="54096"/>
                      <a:pt x="36772" y="44948"/>
                      <a:pt x="47478" y="43475"/>
                    </a:cubicBezTo>
                    <a:lnTo>
                      <a:pt x="50421" y="43273"/>
                    </a:lnTo>
                    <a:lnTo>
                      <a:pt x="221407" y="43273"/>
                    </a:lnTo>
                    <a:cubicBezTo>
                      <a:pt x="262297" y="15018"/>
                      <a:pt x="310841" y="-80"/>
                      <a:pt x="360545" y="0"/>
                    </a:cubicBezTo>
                    <a:close/>
                    <a:moveTo>
                      <a:pt x="393836" y="309143"/>
                    </a:moveTo>
                    <a:cubicBezTo>
                      <a:pt x="383883" y="314336"/>
                      <a:pt x="372546" y="317278"/>
                      <a:pt x="360545" y="317278"/>
                    </a:cubicBezTo>
                    <a:cubicBezTo>
                      <a:pt x="348659" y="317278"/>
                      <a:pt x="337466" y="314394"/>
                      <a:pt x="327570" y="309316"/>
                    </a:cubicBezTo>
                    <a:lnTo>
                      <a:pt x="295952" y="340934"/>
                    </a:lnTo>
                    <a:cubicBezTo>
                      <a:pt x="314415" y="353426"/>
                      <a:pt x="336658" y="360753"/>
                      <a:pt x="360631" y="360753"/>
                    </a:cubicBezTo>
                    <a:cubicBezTo>
                      <a:pt x="384691" y="360753"/>
                      <a:pt x="407020" y="353397"/>
                      <a:pt x="425512" y="340819"/>
                    </a:cubicBezTo>
                    <a:lnTo>
                      <a:pt x="393836" y="309143"/>
                    </a:lnTo>
                    <a:close/>
                    <a:moveTo>
                      <a:pt x="245207" y="245301"/>
                    </a:moveTo>
                    <a:cubicBezTo>
                      <a:pt x="245207" y="269418"/>
                      <a:pt x="252593" y="291834"/>
                      <a:pt x="265257" y="310355"/>
                    </a:cubicBezTo>
                    <a:lnTo>
                      <a:pt x="296789" y="278881"/>
                    </a:lnTo>
                    <a:cubicBezTo>
                      <a:pt x="291285" y="268504"/>
                      <a:pt x="288411" y="256933"/>
                      <a:pt x="288423" y="245185"/>
                    </a:cubicBezTo>
                    <a:cubicBezTo>
                      <a:pt x="288423" y="233156"/>
                      <a:pt x="291394" y="221818"/>
                      <a:pt x="296616" y="211865"/>
                    </a:cubicBezTo>
                    <a:lnTo>
                      <a:pt x="265142" y="180420"/>
                    </a:lnTo>
                    <a:cubicBezTo>
                      <a:pt x="252110" y="199556"/>
                      <a:pt x="245162" y="222179"/>
                      <a:pt x="245207" y="245330"/>
                    </a:cubicBezTo>
                    <a:close/>
                    <a:moveTo>
                      <a:pt x="456265" y="180622"/>
                    </a:moveTo>
                    <a:lnTo>
                      <a:pt x="424675" y="212211"/>
                    </a:lnTo>
                    <a:cubicBezTo>
                      <a:pt x="429753" y="222078"/>
                      <a:pt x="432637" y="233300"/>
                      <a:pt x="432637" y="245185"/>
                    </a:cubicBezTo>
                    <a:cubicBezTo>
                      <a:pt x="432637" y="257215"/>
                      <a:pt x="429695" y="268553"/>
                      <a:pt x="424473" y="278506"/>
                    </a:cubicBezTo>
                    <a:lnTo>
                      <a:pt x="456149" y="310182"/>
                    </a:lnTo>
                    <a:cubicBezTo>
                      <a:pt x="468727" y="291690"/>
                      <a:pt x="476055" y="269361"/>
                      <a:pt x="476055" y="245301"/>
                    </a:cubicBezTo>
                    <a:cubicBezTo>
                      <a:pt x="476055" y="221356"/>
                      <a:pt x="468756" y="199056"/>
                      <a:pt x="456265" y="180622"/>
                    </a:cubicBezTo>
                    <a:close/>
                    <a:moveTo>
                      <a:pt x="360545" y="216366"/>
                    </a:moveTo>
                    <a:cubicBezTo>
                      <a:pt x="344629" y="215653"/>
                      <a:pt x="331148" y="227980"/>
                      <a:pt x="330435" y="243896"/>
                    </a:cubicBezTo>
                    <a:cubicBezTo>
                      <a:pt x="329723" y="259812"/>
                      <a:pt x="342047" y="273293"/>
                      <a:pt x="357965" y="274005"/>
                    </a:cubicBezTo>
                    <a:cubicBezTo>
                      <a:pt x="358825" y="274043"/>
                      <a:pt x="359685" y="274043"/>
                      <a:pt x="360545" y="274005"/>
                    </a:cubicBezTo>
                    <a:cubicBezTo>
                      <a:pt x="376460" y="273293"/>
                      <a:pt x="388787" y="259812"/>
                      <a:pt x="388075" y="243896"/>
                    </a:cubicBezTo>
                    <a:cubicBezTo>
                      <a:pt x="387406" y="228975"/>
                      <a:pt x="375462" y="217032"/>
                      <a:pt x="360545" y="216366"/>
                    </a:cubicBezTo>
                    <a:close/>
                    <a:moveTo>
                      <a:pt x="360631" y="129877"/>
                    </a:moveTo>
                    <a:cubicBezTo>
                      <a:pt x="336571" y="129877"/>
                      <a:pt x="314242" y="137234"/>
                      <a:pt x="295721" y="149812"/>
                    </a:cubicBezTo>
                    <a:lnTo>
                      <a:pt x="327167" y="181257"/>
                    </a:lnTo>
                    <a:cubicBezTo>
                      <a:pt x="337148" y="176064"/>
                      <a:pt x="348515" y="173093"/>
                      <a:pt x="360545" y="173093"/>
                    </a:cubicBezTo>
                    <a:cubicBezTo>
                      <a:pt x="372690" y="173093"/>
                      <a:pt x="384143" y="176093"/>
                      <a:pt x="394182" y="181401"/>
                    </a:cubicBezTo>
                    <a:lnTo>
                      <a:pt x="425685" y="149927"/>
                    </a:lnTo>
                    <a:cubicBezTo>
                      <a:pt x="406524" y="136826"/>
                      <a:pt x="383843" y="129836"/>
                      <a:pt x="360631" y="129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grpSp>
        <p:nvGrpSpPr>
          <p:cNvPr id="20" name="Group 19">
            <a:extLst>
              <a:ext uri="{FF2B5EF4-FFF2-40B4-BE49-F238E27FC236}">
                <a16:creationId xmlns:a16="http://schemas.microsoft.com/office/drawing/2014/main" id="{D94D3A74-B8F7-02C1-EB23-F86562D06CAD}"/>
              </a:ext>
            </a:extLst>
          </p:cNvPr>
          <p:cNvGrpSpPr/>
          <p:nvPr/>
        </p:nvGrpSpPr>
        <p:grpSpPr>
          <a:xfrm>
            <a:off x="6178686" y="1981200"/>
            <a:ext cx="5403714" cy="2125718"/>
            <a:chOff x="6178686" y="1876184"/>
            <a:chExt cx="5403714" cy="2125718"/>
          </a:xfrm>
        </p:grpSpPr>
        <p:sp>
          <p:nvSpPr>
            <p:cNvPr id="30" name="TextBox 29">
              <a:extLst>
                <a:ext uri="{FF2B5EF4-FFF2-40B4-BE49-F238E27FC236}">
                  <a16:creationId xmlns:a16="http://schemas.microsoft.com/office/drawing/2014/main" id="{4C2C02A0-6632-0876-FC1B-90F9C5F15D04}"/>
                </a:ext>
              </a:extLst>
            </p:cNvPr>
            <p:cNvSpPr txBox="1"/>
            <p:nvPr/>
          </p:nvSpPr>
          <p:spPr>
            <a:xfrm>
              <a:off x="6178686" y="1876184"/>
              <a:ext cx="5403714" cy="2125718"/>
            </a:xfrm>
            <a:prstGeom prst="roundRect">
              <a:avLst>
                <a:gd name="adj" fmla="val 5303"/>
              </a:avLst>
            </a:prstGeom>
            <a:solidFill>
              <a:srgbClr val="F4F3F5"/>
            </a:solidFill>
            <a:effectLst>
              <a:outerShdw blurRad="63500" dist="127000" dir="2700000" algn="tl" rotWithShape="0">
                <a:srgbClr val="B1B3B3">
                  <a:alpha val="50000"/>
                </a:srgbClr>
              </a:outerShdw>
            </a:effectLst>
          </p:spPr>
          <p:txBody>
            <a:bodyPr wrap="square" lIns="0" tIns="91440" rIns="0" bIns="0" numCol="2" anchor="t"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3" name="Group 2">
              <a:extLst>
                <a:ext uri="{FF2B5EF4-FFF2-40B4-BE49-F238E27FC236}">
                  <a16:creationId xmlns:a16="http://schemas.microsoft.com/office/drawing/2014/main" id="{A9696711-FAB6-708F-0553-9D1F2E96F152}"/>
                </a:ext>
              </a:extLst>
            </p:cNvPr>
            <p:cNvGrpSpPr/>
            <p:nvPr/>
          </p:nvGrpSpPr>
          <p:grpSpPr>
            <a:xfrm>
              <a:off x="7323359" y="2186933"/>
              <a:ext cx="3114368" cy="1402278"/>
              <a:chOff x="7323359" y="2426832"/>
              <a:chExt cx="3114368" cy="1402278"/>
            </a:xfrm>
          </p:grpSpPr>
          <p:sp>
            <p:nvSpPr>
              <p:cNvPr id="15" name="TextBox 14">
                <a:extLst>
                  <a:ext uri="{FF2B5EF4-FFF2-40B4-BE49-F238E27FC236}">
                    <a16:creationId xmlns:a16="http://schemas.microsoft.com/office/drawing/2014/main" id="{5DD69D87-8A68-3BEE-28AC-B8D04FED293E}"/>
                  </a:ext>
                </a:extLst>
              </p:cNvPr>
              <p:cNvSpPr txBox="1"/>
              <p:nvPr/>
            </p:nvSpPr>
            <p:spPr>
              <a:xfrm>
                <a:off x="7323359" y="3429000"/>
                <a:ext cx="31143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New components</a:t>
                </a:r>
              </a:p>
            </p:txBody>
          </p:sp>
          <p:grpSp>
            <p:nvGrpSpPr>
              <p:cNvPr id="23" name="Group 22">
                <a:extLst>
                  <a:ext uri="{FF2B5EF4-FFF2-40B4-BE49-F238E27FC236}">
                    <a16:creationId xmlns:a16="http://schemas.microsoft.com/office/drawing/2014/main" id="{7DBD7D27-A7A8-5066-0D99-98D824619B95}"/>
                  </a:ext>
                </a:extLst>
              </p:cNvPr>
              <p:cNvGrpSpPr/>
              <p:nvPr/>
            </p:nvGrpSpPr>
            <p:grpSpPr>
              <a:xfrm>
                <a:off x="8284428" y="2426832"/>
                <a:ext cx="985040" cy="815315"/>
                <a:chOff x="7310842" y="2358547"/>
                <a:chExt cx="1051705" cy="870494"/>
              </a:xfrm>
            </p:grpSpPr>
            <p:grpSp>
              <p:nvGrpSpPr>
                <p:cNvPr id="24" name="Group 23">
                  <a:extLst>
                    <a:ext uri="{FF2B5EF4-FFF2-40B4-BE49-F238E27FC236}">
                      <a16:creationId xmlns:a16="http://schemas.microsoft.com/office/drawing/2014/main" id="{24464155-9A87-8350-517B-7A7BC2BF6A0F}"/>
                    </a:ext>
                  </a:extLst>
                </p:cNvPr>
                <p:cNvGrpSpPr/>
                <p:nvPr/>
              </p:nvGrpSpPr>
              <p:grpSpPr>
                <a:xfrm>
                  <a:off x="7600559" y="2619451"/>
                  <a:ext cx="761988" cy="609590"/>
                  <a:chOff x="3884749" y="4153604"/>
                  <a:chExt cx="607925" cy="486340"/>
                </a:xfrm>
              </p:grpSpPr>
              <p:sp>
                <p:nvSpPr>
                  <p:cNvPr id="26" name="Freeform: Shape 25">
                    <a:extLst>
                      <a:ext uri="{FF2B5EF4-FFF2-40B4-BE49-F238E27FC236}">
                        <a16:creationId xmlns:a16="http://schemas.microsoft.com/office/drawing/2014/main" id="{4DB6576E-81BB-32D0-A485-B81068B6505E}"/>
                      </a:ext>
                    </a:extLst>
                  </p:cNvPr>
                  <p:cNvSpPr/>
                  <p:nvPr/>
                </p:nvSpPr>
                <p:spPr>
                  <a:xfrm>
                    <a:off x="4021532" y="4290387"/>
                    <a:ext cx="334359" cy="212774"/>
                  </a:xfrm>
                  <a:custGeom>
                    <a:avLst/>
                    <a:gdLst>
                      <a:gd name="connsiteX0" fmla="*/ 0 w 334359"/>
                      <a:gd name="connsiteY0" fmla="*/ 7599 h 212774"/>
                      <a:gd name="connsiteX1" fmla="*/ 7599 w 334359"/>
                      <a:gd name="connsiteY1" fmla="*/ 0 h 212774"/>
                      <a:gd name="connsiteX2" fmla="*/ 326760 w 334359"/>
                      <a:gd name="connsiteY2" fmla="*/ 0 h 212774"/>
                      <a:gd name="connsiteX3" fmla="*/ 334359 w 334359"/>
                      <a:gd name="connsiteY3" fmla="*/ 7599 h 212774"/>
                      <a:gd name="connsiteX4" fmla="*/ 334359 w 334359"/>
                      <a:gd name="connsiteY4" fmla="*/ 60793 h 212774"/>
                      <a:gd name="connsiteX5" fmla="*/ 0 w 334359"/>
                      <a:gd name="connsiteY5" fmla="*/ 60793 h 212774"/>
                      <a:gd name="connsiteX6" fmla="*/ 0 w 334359"/>
                      <a:gd name="connsiteY6" fmla="*/ 7599 h 212774"/>
                      <a:gd name="connsiteX7" fmla="*/ 0 w 334359"/>
                      <a:gd name="connsiteY7" fmla="*/ 106387 h 212774"/>
                      <a:gd name="connsiteX8" fmla="*/ 0 w 334359"/>
                      <a:gd name="connsiteY8" fmla="*/ 205175 h 212774"/>
                      <a:gd name="connsiteX9" fmla="*/ 7599 w 334359"/>
                      <a:gd name="connsiteY9" fmla="*/ 212774 h 212774"/>
                      <a:gd name="connsiteX10" fmla="*/ 75991 w 334359"/>
                      <a:gd name="connsiteY10" fmla="*/ 212774 h 212774"/>
                      <a:gd name="connsiteX11" fmla="*/ 75991 w 334359"/>
                      <a:gd name="connsiteY11" fmla="*/ 106387 h 212774"/>
                      <a:gd name="connsiteX12" fmla="*/ 0 w 334359"/>
                      <a:gd name="connsiteY12" fmla="*/ 106387 h 212774"/>
                      <a:gd name="connsiteX13" fmla="*/ 326760 w 334359"/>
                      <a:gd name="connsiteY13" fmla="*/ 212774 h 212774"/>
                      <a:gd name="connsiteX14" fmla="*/ 121585 w 334359"/>
                      <a:gd name="connsiteY14" fmla="*/ 212774 h 212774"/>
                      <a:gd name="connsiteX15" fmla="*/ 121585 w 334359"/>
                      <a:gd name="connsiteY15" fmla="*/ 106387 h 212774"/>
                      <a:gd name="connsiteX16" fmla="*/ 334359 w 334359"/>
                      <a:gd name="connsiteY16" fmla="*/ 106387 h 212774"/>
                      <a:gd name="connsiteX17" fmla="*/ 334359 w 334359"/>
                      <a:gd name="connsiteY17" fmla="*/ 205175 h 212774"/>
                      <a:gd name="connsiteX18" fmla="*/ 326760 w 334359"/>
                      <a:gd name="connsiteY18" fmla="*/ 212774 h 21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4359" h="212774">
                        <a:moveTo>
                          <a:pt x="0" y="7599"/>
                        </a:moveTo>
                        <a:cubicBezTo>
                          <a:pt x="0" y="3402"/>
                          <a:pt x="3402" y="0"/>
                          <a:pt x="7599" y="0"/>
                        </a:cubicBezTo>
                        <a:lnTo>
                          <a:pt x="326760" y="0"/>
                        </a:lnTo>
                        <a:cubicBezTo>
                          <a:pt x="330958" y="0"/>
                          <a:pt x="334359" y="3402"/>
                          <a:pt x="334359" y="7599"/>
                        </a:cubicBezTo>
                        <a:lnTo>
                          <a:pt x="334359" y="60793"/>
                        </a:lnTo>
                        <a:lnTo>
                          <a:pt x="0" y="60793"/>
                        </a:lnTo>
                        <a:lnTo>
                          <a:pt x="0" y="7599"/>
                        </a:lnTo>
                        <a:close/>
                        <a:moveTo>
                          <a:pt x="0" y="106387"/>
                        </a:moveTo>
                        <a:lnTo>
                          <a:pt x="0" y="205175"/>
                        </a:lnTo>
                        <a:cubicBezTo>
                          <a:pt x="0" y="209370"/>
                          <a:pt x="3404" y="212774"/>
                          <a:pt x="7599" y="212774"/>
                        </a:cubicBezTo>
                        <a:lnTo>
                          <a:pt x="75991" y="212774"/>
                        </a:lnTo>
                        <a:lnTo>
                          <a:pt x="75991" y="106387"/>
                        </a:lnTo>
                        <a:lnTo>
                          <a:pt x="0" y="106387"/>
                        </a:lnTo>
                        <a:close/>
                        <a:moveTo>
                          <a:pt x="326760" y="212774"/>
                        </a:moveTo>
                        <a:lnTo>
                          <a:pt x="121585" y="212774"/>
                        </a:lnTo>
                        <a:lnTo>
                          <a:pt x="121585" y="106387"/>
                        </a:lnTo>
                        <a:lnTo>
                          <a:pt x="334359" y="106387"/>
                        </a:lnTo>
                        <a:lnTo>
                          <a:pt x="334359" y="205175"/>
                        </a:lnTo>
                        <a:cubicBezTo>
                          <a:pt x="334359" y="209373"/>
                          <a:pt x="330958" y="212774"/>
                          <a:pt x="326760" y="212774"/>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27" name="Freeform: Shape 26">
                    <a:extLst>
                      <a:ext uri="{FF2B5EF4-FFF2-40B4-BE49-F238E27FC236}">
                        <a16:creationId xmlns:a16="http://schemas.microsoft.com/office/drawing/2014/main" id="{93822C38-FEB3-7516-5065-262FB3C28A1C}"/>
                      </a:ext>
                    </a:extLst>
                  </p:cNvPr>
                  <p:cNvSpPr/>
                  <p:nvPr/>
                </p:nvSpPr>
                <p:spPr>
                  <a:xfrm>
                    <a:off x="3884749" y="4153604"/>
                    <a:ext cx="607925" cy="486340"/>
                  </a:xfrm>
                  <a:custGeom>
                    <a:avLst/>
                    <a:gdLst>
                      <a:gd name="connsiteX0" fmla="*/ 0 w 607925"/>
                      <a:gd name="connsiteY0" fmla="*/ 83590 h 486340"/>
                      <a:gd name="connsiteX1" fmla="*/ 83590 w 607925"/>
                      <a:gd name="connsiteY1" fmla="*/ 0 h 486340"/>
                      <a:gd name="connsiteX2" fmla="*/ 524336 w 607925"/>
                      <a:gd name="connsiteY2" fmla="*/ 0 h 486340"/>
                      <a:gd name="connsiteX3" fmla="*/ 607926 w 607925"/>
                      <a:gd name="connsiteY3" fmla="*/ 83590 h 486340"/>
                      <a:gd name="connsiteX4" fmla="*/ 607926 w 607925"/>
                      <a:gd name="connsiteY4" fmla="*/ 402751 h 486340"/>
                      <a:gd name="connsiteX5" fmla="*/ 524336 w 607925"/>
                      <a:gd name="connsiteY5" fmla="*/ 486341 h 486340"/>
                      <a:gd name="connsiteX6" fmla="*/ 83590 w 607925"/>
                      <a:gd name="connsiteY6" fmla="*/ 486341 h 486340"/>
                      <a:gd name="connsiteX7" fmla="*/ 0 w 607925"/>
                      <a:gd name="connsiteY7" fmla="*/ 402751 h 486340"/>
                      <a:gd name="connsiteX8" fmla="*/ 0 w 607925"/>
                      <a:gd name="connsiteY8" fmla="*/ 83590 h 486340"/>
                      <a:gd name="connsiteX9" fmla="*/ 144382 w 607925"/>
                      <a:gd name="connsiteY9" fmla="*/ 91189 h 486340"/>
                      <a:gd name="connsiteX10" fmla="*/ 91189 w 607925"/>
                      <a:gd name="connsiteY10" fmla="*/ 144382 h 486340"/>
                      <a:gd name="connsiteX11" fmla="*/ 91189 w 607925"/>
                      <a:gd name="connsiteY11" fmla="*/ 341958 h 486340"/>
                      <a:gd name="connsiteX12" fmla="*/ 144382 w 607925"/>
                      <a:gd name="connsiteY12" fmla="*/ 395152 h 486340"/>
                      <a:gd name="connsiteX13" fmla="*/ 463543 w 607925"/>
                      <a:gd name="connsiteY13" fmla="*/ 395152 h 486340"/>
                      <a:gd name="connsiteX14" fmla="*/ 516737 w 607925"/>
                      <a:gd name="connsiteY14" fmla="*/ 341958 h 486340"/>
                      <a:gd name="connsiteX15" fmla="*/ 516737 w 607925"/>
                      <a:gd name="connsiteY15" fmla="*/ 144382 h 486340"/>
                      <a:gd name="connsiteX16" fmla="*/ 463543 w 607925"/>
                      <a:gd name="connsiteY16" fmla="*/ 91189 h 486340"/>
                      <a:gd name="connsiteX17" fmla="*/ 144382 w 607925"/>
                      <a:gd name="connsiteY17" fmla="*/ 91189 h 48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925" h="486340">
                        <a:moveTo>
                          <a:pt x="0" y="83590"/>
                        </a:moveTo>
                        <a:cubicBezTo>
                          <a:pt x="0" y="37425"/>
                          <a:pt x="37425" y="0"/>
                          <a:pt x="83590" y="0"/>
                        </a:cubicBezTo>
                        <a:lnTo>
                          <a:pt x="524336" y="0"/>
                        </a:lnTo>
                        <a:cubicBezTo>
                          <a:pt x="570502" y="0"/>
                          <a:pt x="607926" y="37425"/>
                          <a:pt x="607926" y="83590"/>
                        </a:cubicBezTo>
                        <a:lnTo>
                          <a:pt x="607926" y="402751"/>
                        </a:lnTo>
                        <a:cubicBezTo>
                          <a:pt x="607926" y="448917"/>
                          <a:pt x="570502" y="486341"/>
                          <a:pt x="524336" y="486341"/>
                        </a:cubicBezTo>
                        <a:lnTo>
                          <a:pt x="83590" y="486341"/>
                        </a:lnTo>
                        <a:cubicBezTo>
                          <a:pt x="37425" y="486341"/>
                          <a:pt x="0" y="448917"/>
                          <a:pt x="0" y="402751"/>
                        </a:cubicBezTo>
                        <a:lnTo>
                          <a:pt x="0" y="83590"/>
                        </a:lnTo>
                        <a:close/>
                        <a:moveTo>
                          <a:pt x="144382" y="91189"/>
                        </a:moveTo>
                        <a:cubicBezTo>
                          <a:pt x="115004" y="91189"/>
                          <a:pt x="91189" y="115004"/>
                          <a:pt x="91189" y="144382"/>
                        </a:cubicBezTo>
                        <a:lnTo>
                          <a:pt x="91189" y="341958"/>
                        </a:lnTo>
                        <a:cubicBezTo>
                          <a:pt x="91189" y="371321"/>
                          <a:pt x="115020" y="395152"/>
                          <a:pt x="144382" y="395152"/>
                        </a:cubicBezTo>
                        <a:lnTo>
                          <a:pt x="463543" y="395152"/>
                        </a:lnTo>
                        <a:cubicBezTo>
                          <a:pt x="492921" y="395152"/>
                          <a:pt x="516737" y="371336"/>
                          <a:pt x="516737" y="341958"/>
                        </a:cubicBezTo>
                        <a:lnTo>
                          <a:pt x="516737" y="144382"/>
                        </a:lnTo>
                        <a:cubicBezTo>
                          <a:pt x="516737" y="115004"/>
                          <a:pt x="492921" y="91189"/>
                          <a:pt x="463543" y="91189"/>
                        </a:cubicBezTo>
                        <a:lnTo>
                          <a:pt x="144382" y="9118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25" name="Graphic 19">
                  <a:extLst>
                    <a:ext uri="{FF2B5EF4-FFF2-40B4-BE49-F238E27FC236}">
                      <a16:creationId xmlns:a16="http://schemas.microsoft.com/office/drawing/2014/main" id="{C165A75F-1114-2BA9-5943-DBB5AFE62DEC}"/>
                    </a:ext>
                  </a:extLst>
                </p:cNvPr>
                <p:cNvSpPr/>
                <p:nvPr/>
              </p:nvSpPr>
              <p:spPr>
                <a:xfrm>
                  <a:off x="7310842" y="2358547"/>
                  <a:ext cx="334196" cy="334196"/>
                </a:xfrm>
                <a:custGeom>
                  <a:avLst/>
                  <a:gdLst>
                    <a:gd name="connsiteX0" fmla="*/ 311917 w 334196"/>
                    <a:gd name="connsiteY0" fmla="*/ 0 h 334196"/>
                    <a:gd name="connsiteX1" fmla="*/ 334196 w 334196"/>
                    <a:gd name="connsiteY1" fmla="*/ 22280 h 334196"/>
                    <a:gd name="connsiteX2" fmla="*/ 334196 w 334196"/>
                    <a:gd name="connsiteY2" fmla="*/ 200518 h 334196"/>
                    <a:gd name="connsiteX3" fmla="*/ 311917 w 334196"/>
                    <a:gd name="connsiteY3" fmla="*/ 222798 h 334196"/>
                    <a:gd name="connsiteX4" fmla="*/ 289637 w 334196"/>
                    <a:gd name="connsiteY4" fmla="*/ 200518 h 334196"/>
                    <a:gd name="connsiteX5" fmla="*/ 289637 w 334196"/>
                    <a:gd name="connsiteY5" fmla="*/ 22280 h 334196"/>
                    <a:gd name="connsiteX6" fmla="*/ 311917 w 334196"/>
                    <a:gd name="connsiteY6" fmla="*/ 0 h 334196"/>
                    <a:gd name="connsiteX7" fmla="*/ 0 w 334196"/>
                    <a:gd name="connsiteY7" fmla="*/ 311917 h 334196"/>
                    <a:gd name="connsiteX8" fmla="*/ 22280 w 334196"/>
                    <a:gd name="connsiteY8" fmla="*/ 289637 h 334196"/>
                    <a:gd name="connsiteX9" fmla="*/ 200518 w 334196"/>
                    <a:gd name="connsiteY9" fmla="*/ 289637 h 334196"/>
                    <a:gd name="connsiteX10" fmla="*/ 222798 w 334196"/>
                    <a:gd name="connsiteY10" fmla="*/ 311917 h 334196"/>
                    <a:gd name="connsiteX11" fmla="*/ 200518 w 334196"/>
                    <a:gd name="connsiteY11" fmla="*/ 334196 h 334196"/>
                    <a:gd name="connsiteX12" fmla="*/ 22280 w 334196"/>
                    <a:gd name="connsiteY12" fmla="*/ 334196 h 334196"/>
                    <a:gd name="connsiteX13" fmla="*/ 0 w 334196"/>
                    <a:gd name="connsiteY13" fmla="*/ 311917 h 334196"/>
                    <a:gd name="connsiteX14" fmla="*/ 82591 w 334196"/>
                    <a:gd name="connsiteY14" fmla="*/ 51087 h 334196"/>
                    <a:gd name="connsiteX15" fmla="*/ 51087 w 334196"/>
                    <a:gd name="connsiteY15" fmla="*/ 51635 h 334196"/>
                    <a:gd name="connsiteX16" fmla="*/ 51087 w 334196"/>
                    <a:gd name="connsiteY16" fmla="*/ 82591 h 334196"/>
                    <a:gd name="connsiteX17" fmla="*/ 207046 w 334196"/>
                    <a:gd name="connsiteY17" fmla="*/ 238549 h 334196"/>
                    <a:gd name="connsiteX18" fmla="*/ 238549 w 334196"/>
                    <a:gd name="connsiteY18" fmla="*/ 238001 h 334196"/>
                    <a:gd name="connsiteX19" fmla="*/ 238549 w 334196"/>
                    <a:gd name="connsiteY19" fmla="*/ 207046 h 334196"/>
                    <a:gd name="connsiteX20" fmla="*/ 82591 w 334196"/>
                    <a:gd name="connsiteY20" fmla="*/ 51087 h 3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4196" h="334196">
                      <a:moveTo>
                        <a:pt x="311917" y="0"/>
                      </a:moveTo>
                      <a:cubicBezTo>
                        <a:pt x="324222" y="0"/>
                        <a:pt x="334196" y="9975"/>
                        <a:pt x="334196" y="22280"/>
                      </a:cubicBezTo>
                      <a:lnTo>
                        <a:pt x="334196" y="200518"/>
                      </a:lnTo>
                      <a:cubicBezTo>
                        <a:pt x="334196" y="212823"/>
                        <a:pt x="324222" y="222798"/>
                        <a:pt x="311917" y="222798"/>
                      </a:cubicBezTo>
                      <a:cubicBezTo>
                        <a:pt x="299611" y="222798"/>
                        <a:pt x="289637" y="212823"/>
                        <a:pt x="289637" y="200518"/>
                      </a:cubicBezTo>
                      <a:lnTo>
                        <a:pt x="289637" y="22280"/>
                      </a:lnTo>
                      <a:cubicBezTo>
                        <a:pt x="289637" y="9975"/>
                        <a:pt x="299611" y="0"/>
                        <a:pt x="311917" y="0"/>
                      </a:cubicBezTo>
                      <a:close/>
                      <a:moveTo>
                        <a:pt x="0" y="311917"/>
                      </a:moveTo>
                      <a:cubicBezTo>
                        <a:pt x="0" y="299611"/>
                        <a:pt x="9975" y="289637"/>
                        <a:pt x="22280" y="289637"/>
                      </a:cubicBezTo>
                      <a:lnTo>
                        <a:pt x="200518" y="289637"/>
                      </a:lnTo>
                      <a:cubicBezTo>
                        <a:pt x="212823" y="289637"/>
                        <a:pt x="222798" y="299611"/>
                        <a:pt x="222798" y="311917"/>
                      </a:cubicBezTo>
                      <a:cubicBezTo>
                        <a:pt x="222798" y="324222"/>
                        <a:pt x="212823" y="334196"/>
                        <a:pt x="200518" y="334196"/>
                      </a:cubicBezTo>
                      <a:lnTo>
                        <a:pt x="22280" y="334196"/>
                      </a:lnTo>
                      <a:cubicBezTo>
                        <a:pt x="9975" y="334196"/>
                        <a:pt x="0" y="324222"/>
                        <a:pt x="0" y="311917"/>
                      </a:cubicBezTo>
                      <a:close/>
                      <a:moveTo>
                        <a:pt x="82591" y="51087"/>
                      </a:moveTo>
                      <a:cubicBezTo>
                        <a:pt x="73740" y="42539"/>
                        <a:pt x="59636" y="42784"/>
                        <a:pt x="51087" y="51635"/>
                      </a:cubicBezTo>
                      <a:cubicBezTo>
                        <a:pt x="42749" y="60269"/>
                        <a:pt x="42749" y="73957"/>
                        <a:pt x="51087" y="82591"/>
                      </a:cubicBezTo>
                      <a:lnTo>
                        <a:pt x="207046" y="238549"/>
                      </a:lnTo>
                      <a:cubicBezTo>
                        <a:pt x="215897" y="247098"/>
                        <a:pt x="230001" y="246853"/>
                        <a:pt x="238549" y="238001"/>
                      </a:cubicBezTo>
                      <a:cubicBezTo>
                        <a:pt x="246889" y="229368"/>
                        <a:pt x="246889" y="215679"/>
                        <a:pt x="238549" y="207046"/>
                      </a:cubicBezTo>
                      <a:lnTo>
                        <a:pt x="82591" y="51087"/>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grpSp>
      <p:grpSp>
        <p:nvGrpSpPr>
          <p:cNvPr id="12" name="Group 11">
            <a:extLst>
              <a:ext uri="{FF2B5EF4-FFF2-40B4-BE49-F238E27FC236}">
                <a16:creationId xmlns:a16="http://schemas.microsoft.com/office/drawing/2014/main" id="{8D3A27F0-D522-D087-CCA5-D68A02FCB2ED}"/>
              </a:ext>
            </a:extLst>
          </p:cNvPr>
          <p:cNvGrpSpPr/>
          <p:nvPr/>
        </p:nvGrpSpPr>
        <p:grpSpPr>
          <a:xfrm>
            <a:off x="1002105" y="4614755"/>
            <a:ext cx="4638368" cy="1262825"/>
            <a:chOff x="1002105" y="4749638"/>
            <a:chExt cx="4638368" cy="1262825"/>
          </a:xfrm>
        </p:grpSpPr>
        <p:sp>
          <p:nvSpPr>
            <p:cNvPr id="8" name="TextBox 7">
              <a:extLst>
                <a:ext uri="{FF2B5EF4-FFF2-40B4-BE49-F238E27FC236}">
                  <a16:creationId xmlns:a16="http://schemas.microsoft.com/office/drawing/2014/main" id="{329693F9-7532-9A09-FF7E-DA77BF52D565}"/>
                </a:ext>
              </a:extLst>
            </p:cNvPr>
            <p:cNvSpPr txBox="1"/>
            <p:nvPr/>
          </p:nvSpPr>
          <p:spPr>
            <a:xfrm>
              <a:off x="1002105" y="4749638"/>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20% faster UI rendering</a:t>
              </a:r>
            </a:p>
          </p:txBody>
        </p:sp>
        <p:sp>
          <p:nvSpPr>
            <p:cNvPr id="9" name="TextBox 8">
              <a:extLst>
                <a:ext uri="{FF2B5EF4-FFF2-40B4-BE49-F238E27FC236}">
                  <a16:creationId xmlns:a16="http://schemas.microsoft.com/office/drawing/2014/main" id="{E8AC94DB-1602-0989-8E2A-0A1EBF5D3E4F}"/>
                </a:ext>
              </a:extLst>
            </p:cNvPr>
            <p:cNvSpPr txBox="1"/>
            <p:nvPr/>
          </p:nvSpPr>
          <p:spPr>
            <a:xfrm>
              <a:off x="1002105" y="5204621"/>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Hot Reload improvements</a:t>
              </a:r>
            </a:p>
          </p:txBody>
        </p:sp>
        <p:sp>
          <p:nvSpPr>
            <p:cNvPr id="10" name="TextBox 9">
              <a:extLst>
                <a:ext uri="{FF2B5EF4-FFF2-40B4-BE49-F238E27FC236}">
                  <a16:creationId xmlns:a16="http://schemas.microsoft.com/office/drawing/2014/main" id="{48E640B4-7680-12E7-EB6B-7500A11F16B9}"/>
                </a:ext>
              </a:extLst>
            </p:cNvPr>
            <p:cNvSpPr txBox="1"/>
            <p:nvPr/>
          </p:nvSpPr>
          <p:spPr>
            <a:xfrm>
              <a:off x="1002105" y="5659603"/>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Web-friendly packaging</a:t>
              </a:r>
            </a:p>
          </p:txBody>
        </p:sp>
      </p:grpSp>
      <p:grpSp>
        <p:nvGrpSpPr>
          <p:cNvPr id="13" name="Group 12">
            <a:extLst>
              <a:ext uri="{FF2B5EF4-FFF2-40B4-BE49-F238E27FC236}">
                <a16:creationId xmlns:a16="http://schemas.microsoft.com/office/drawing/2014/main" id="{D35724DE-B1BF-4133-73B6-CB42E84825BB}"/>
              </a:ext>
            </a:extLst>
          </p:cNvPr>
          <p:cNvGrpSpPr/>
          <p:nvPr/>
        </p:nvGrpSpPr>
        <p:grpSpPr>
          <a:xfrm>
            <a:off x="6561359" y="4614755"/>
            <a:ext cx="4638368" cy="1262825"/>
            <a:chOff x="1002105" y="4749638"/>
            <a:chExt cx="4638368" cy="1262825"/>
          </a:xfrm>
        </p:grpSpPr>
        <p:sp>
          <p:nvSpPr>
            <p:cNvPr id="16" name="TextBox 15">
              <a:extLst>
                <a:ext uri="{FF2B5EF4-FFF2-40B4-BE49-F238E27FC236}">
                  <a16:creationId xmlns:a16="http://schemas.microsoft.com/office/drawing/2014/main" id="{AFEE7A10-1D48-A1D4-CDDA-C899E8610AC8}"/>
                </a:ext>
              </a:extLst>
            </p:cNvPr>
            <p:cNvSpPr txBox="1"/>
            <p:nvPr/>
          </p:nvSpPr>
          <p:spPr>
            <a:xfrm>
              <a:off x="1002105" y="4749638"/>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Display data with </a:t>
              </a:r>
              <a:r>
                <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QuickGrid</a:t>
              </a:r>
              <a:endPar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ED2D138A-7268-4A0B-5F7C-8A9A383CFE97}"/>
                </a:ext>
              </a:extLst>
            </p:cNvPr>
            <p:cNvSpPr txBox="1"/>
            <p:nvPr/>
          </p:nvSpPr>
          <p:spPr>
            <a:xfrm>
              <a:off x="1002105" y="5204621"/>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Section outlets</a:t>
              </a:r>
            </a:p>
          </p:txBody>
        </p:sp>
        <p:sp>
          <p:nvSpPr>
            <p:cNvPr id="18" name="TextBox 17">
              <a:extLst>
                <a:ext uri="{FF2B5EF4-FFF2-40B4-BE49-F238E27FC236}">
                  <a16:creationId xmlns:a16="http://schemas.microsoft.com/office/drawing/2014/main" id="{EA4E1B78-19E8-00CD-4FCB-723C736FD6E6}"/>
                </a:ext>
              </a:extLst>
            </p:cNvPr>
            <p:cNvSpPr txBox="1"/>
            <p:nvPr/>
          </p:nvSpPr>
          <p:spPr>
            <a:xfrm>
              <a:off x="1002105" y="5659603"/>
              <a:ext cx="4638368" cy="35286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Authentication &amp; identity</a:t>
              </a:r>
            </a:p>
          </p:txBody>
        </p:sp>
      </p:grpSp>
    </p:spTree>
    <p:extLst>
      <p:ext uri="{BB962C8B-B14F-4D97-AF65-F5344CB8AC3E}">
        <p14:creationId xmlns:p14="http://schemas.microsoft.com/office/powerpoint/2010/main" val="31057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19"/>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nodeType="withEffect">
                                  <p:stCondLst>
                                    <p:cond delay="0"/>
                                  </p:stCondLst>
                                  <p:childTnLst>
                                    <p:animMotion origin="layout" path="M 4.16667E-6 0.04607 L 4.16667E-6 -4.81481E-6 " pathEditMode="relative" rAng="0" ptsTypes="AA">
                                      <p:cBhvr>
                                        <p:cTn id="21" dur="500" fill="hold"/>
                                        <p:tgtEl>
                                          <p:spTgt spid="12"/>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0"/>
                                  </p:stCondLst>
                                  <p:childTnLst>
                                    <p:animMotion origin="layout" path="M 4.58333E-6 0.04606 L 4.58333E-6 0 " pathEditMode="relative" rAng="0" ptsTypes="AA">
                                      <p:cBhvr>
                                        <p:cTn id="27" dur="500" fill="hold"/>
                                        <p:tgtEl>
                                          <p:spTgt spid="20"/>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42" presetClass="path" presetSubtype="0" decel="100000" fill="hold" nodeType="withEffect">
                                  <p:stCondLst>
                                    <p:cond delay="0"/>
                                  </p:stCondLst>
                                  <p:childTnLst>
                                    <p:animMotion origin="layout" path="M 4.58333E-6 0.04607 L 4.58333E-6 -4.81481E-6 " pathEditMode="relative" rAng="0" ptsTypes="AA">
                                      <p:cBhvr>
                                        <p:cTn id="33"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BB3B-1556-537B-98E7-7AC4A0C35A46}"/>
              </a:ext>
            </a:extLst>
          </p:cNvPr>
          <p:cNvSpPr>
            <a:spLocks noGrp="1"/>
          </p:cNvSpPr>
          <p:nvPr>
            <p:ph type="title"/>
          </p:nvPr>
        </p:nvSpPr>
        <p:spPr>
          <a:xfrm>
            <a:off x="609600" y="609599"/>
            <a:ext cx="10972800" cy="822960"/>
          </a:xfrm>
        </p:spPr>
        <p:txBody>
          <a:bodyPr vert="horz" lIns="0" tIns="0" rIns="0" bIns="0" rtlCol="0" anchor="ctr">
            <a:normAutofit/>
          </a:bodyPr>
          <a:lstStyle/>
          <a:p>
            <a:r>
              <a:rPr lang="en-US"/>
              <a:t>Your Full Stack Web Platform with .NET</a:t>
            </a:r>
          </a:p>
        </p:txBody>
      </p:sp>
      <p:grpSp>
        <p:nvGrpSpPr>
          <p:cNvPr id="30" name="Group 29">
            <a:extLst>
              <a:ext uri="{FF2B5EF4-FFF2-40B4-BE49-F238E27FC236}">
                <a16:creationId xmlns:a16="http://schemas.microsoft.com/office/drawing/2014/main" id="{97B2C231-91E8-CE99-D8AF-4E0BB904CBDE}"/>
              </a:ext>
            </a:extLst>
          </p:cNvPr>
          <p:cNvGrpSpPr/>
          <p:nvPr/>
        </p:nvGrpSpPr>
        <p:grpSpPr>
          <a:xfrm>
            <a:off x="8126412" y="4150802"/>
            <a:ext cx="3481389" cy="1667296"/>
            <a:chOff x="8126412" y="4150802"/>
            <a:chExt cx="3481389" cy="1667296"/>
          </a:xfrm>
        </p:grpSpPr>
        <p:sp>
          <p:nvSpPr>
            <p:cNvPr id="14" name="TextBox 13">
              <a:extLst>
                <a:ext uri="{FF2B5EF4-FFF2-40B4-BE49-F238E27FC236}">
                  <a16:creationId xmlns:a16="http://schemas.microsoft.com/office/drawing/2014/main" id="{11CCC479-19A4-591C-9A6D-507625B4BF46}"/>
                </a:ext>
              </a:extLst>
            </p:cNvPr>
            <p:cNvSpPr txBox="1"/>
            <p:nvPr/>
          </p:nvSpPr>
          <p:spPr>
            <a:xfrm>
              <a:off x="8126412" y="415080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Tooling</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Graphic 16">
              <a:extLst>
                <a:ext uri="{FF2B5EF4-FFF2-40B4-BE49-F238E27FC236}">
                  <a16:creationId xmlns:a16="http://schemas.microsoft.com/office/drawing/2014/main" id="{F9B2FA56-F2D1-E8D0-C798-ED6089CBE3FD}"/>
                </a:ext>
              </a:extLst>
            </p:cNvPr>
            <p:cNvSpPr>
              <a:spLocks noChangeAspect="1"/>
            </p:cNvSpPr>
            <p:nvPr/>
          </p:nvSpPr>
          <p:spPr>
            <a:xfrm>
              <a:off x="9577361" y="4508800"/>
              <a:ext cx="579491" cy="548640"/>
            </a:xfrm>
            <a:custGeom>
              <a:avLst/>
              <a:gdLst>
                <a:gd name="connsiteX0" fmla="*/ 0 w 560937"/>
                <a:gd name="connsiteY0" fmla="*/ 86678 h 531074"/>
                <a:gd name="connsiteX1" fmla="*/ 86678 w 560937"/>
                <a:gd name="connsiteY1" fmla="*/ 0 h 531074"/>
                <a:gd name="connsiteX2" fmla="*/ 393383 w 560937"/>
                <a:gd name="connsiteY2" fmla="*/ 0 h 531074"/>
                <a:gd name="connsiteX3" fmla="*/ 480060 w 560937"/>
                <a:gd name="connsiteY3" fmla="*/ 86678 h 531074"/>
                <a:gd name="connsiteX4" fmla="*/ 480060 w 560937"/>
                <a:gd name="connsiteY4" fmla="*/ 160287 h 531074"/>
                <a:gd name="connsiteX5" fmla="*/ 440055 w 560937"/>
                <a:gd name="connsiteY5" fmla="*/ 162847 h 531074"/>
                <a:gd name="connsiteX6" fmla="*/ 440055 w 560937"/>
                <a:gd name="connsiteY6" fmla="*/ 133350 h 531074"/>
                <a:gd name="connsiteX7" fmla="*/ 40005 w 560937"/>
                <a:gd name="connsiteY7" fmla="*/ 133350 h 531074"/>
                <a:gd name="connsiteX8" fmla="*/ 40005 w 560937"/>
                <a:gd name="connsiteY8" fmla="*/ 393383 h 531074"/>
                <a:gd name="connsiteX9" fmla="*/ 86678 w 560937"/>
                <a:gd name="connsiteY9" fmla="*/ 440055 h 531074"/>
                <a:gd name="connsiteX10" fmla="*/ 299637 w 560937"/>
                <a:gd name="connsiteY10" fmla="*/ 440055 h 531074"/>
                <a:gd name="connsiteX11" fmla="*/ 287876 w 560937"/>
                <a:gd name="connsiteY11" fmla="*/ 460431 h 531074"/>
                <a:gd name="connsiteX12" fmla="*/ 280408 w 560937"/>
                <a:gd name="connsiteY12" fmla="*/ 480060 h 531074"/>
                <a:gd name="connsiteX13" fmla="*/ 86678 w 560937"/>
                <a:gd name="connsiteY13" fmla="*/ 480060 h 531074"/>
                <a:gd name="connsiteX14" fmla="*/ 0 w 560937"/>
                <a:gd name="connsiteY14" fmla="*/ 393383 h 531074"/>
                <a:gd name="connsiteX15" fmla="*/ 0 w 560937"/>
                <a:gd name="connsiteY15" fmla="*/ 86678 h 531074"/>
                <a:gd name="connsiteX16" fmla="*/ 86678 w 560937"/>
                <a:gd name="connsiteY16" fmla="*/ 40005 h 531074"/>
                <a:gd name="connsiteX17" fmla="*/ 40005 w 560937"/>
                <a:gd name="connsiteY17" fmla="*/ 86678 h 531074"/>
                <a:gd name="connsiteX18" fmla="*/ 40005 w 560937"/>
                <a:gd name="connsiteY18" fmla="*/ 93345 h 531074"/>
                <a:gd name="connsiteX19" fmla="*/ 440055 w 560937"/>
                <a:gd name="connsiteY19" fmla="*/ 93345 h 531074"/>
                <a:gd name="connsiteX20" fmla="*/ 440055 w 560937"/>
                <a:gd name="connsiteY20" fmla="*/ 86678 h 531074"/>
                <a:gd name="connsiteX21" fmla="*/ 393383 w 560937"/>
                <a:gd name="connsiteY21" fmla="*/ 40005 h 531074"/>
                <a:gd name="connsiteX22" fmla="*/ 86678 w 560937"/>
                <a:gd name="connsiteY22" fmla="*/ 40005 h 531074"/>
                <a:gd name="connsiteX23" fmla="*/ 476246 w 560937"/>
                <a:gd name="connsiteY23" fmla="*/ 186690 h 531074"/>
                <a:gd name="connsiteX24" fmla="*/ 386742 w 560937"/>
                <a:gd name="connsiteY24" fmla="*/ 232989 h 531074"/>
                <a:gd name="connsiteX25" fmla="*/ 391649 w 560937"/>
                <a:gd name="connsiteY25" fmla="*/ 334015 h 531074"/>
                <a:gd name="connsiteX26" fmla="*/ 310972 w 560937"/>
                <a:gd name="connsiteY26" fmla="*/ 473766 h 531074"/>
                <a:gd name="connsiteX27" fmla="*/ 326872 w 560937"/>
                <a:gd name="connsiteY27" fmla="*/ 526448 h 531074"/>
                <a:gd name="connsiteX28" fmla="*/ 378341 w 560937"/>
                <a:gd name="connsiteY28" fmla="*/ 512651 h 531074"/>
                <a:gd name="connsiteX29" fmla="*/ 459151 w 560937"/>
                <a:gd name="connsiteY29" fmla="*/ 372633 h 531074"/>
                <a:gd name="connsiteX30" fmla="*/ 560555 w 560937"/>
                <a:gd name="connsiteY30" fmla="*/ 288112 h 531074"/>
                <a:gd name="connsiteX31" fmla="*/ 538521 w 560937"/>
                <a:gd name="connsiteY31" fmla="*/ 218987 h 531074"/>
                <a:gd name="connsiteX32" fmla="*/ 494515 w 560937"/>
                <a:gd name="connsiteY32" fmla="*/ 295210 h 531074"/>
                <a:gd name="connsiteX33" fmla="*/ 452174 w 560937"/>
                <a:gd name="connsiteY33" fmla="*/ 307236 h 531074"/>
                <a:gd name="connsiteX34" fmla="*/ 440148 w 560937"/>
                <a:gd name="connsiteY34" fmla="*/ 264895 h 531074"/>
                <a:gd name="connsiteX35" fmla="*/ 440615 w 560937"/>
                <a:gd name="connsiteY35" fmla="*/ 264086 h 531074"/>
                <a:gd name="connsiteX36" fmla="*/ 484621 w 560937"/>
                <a:gd name="connsiteY36" fmla="*/ 187863 h 531074"/>
                <a:gd name="connsiteX37" fmla="*/ 476246 w 560937"/>
                <a:gd name="connsiteY37" fmla="*/ 186690 h 531074"/>
                <a:gd name="connsiteX38" fmla="*/ 221441 w 560937"/>
                <a:gd name="connsiteY38" fmla="*/ 193171 h 531074"/>
                <a:gd name="connsiteX39" fmla="*/ 220224 w 560937"/>
                <a:gd name="connsiteY39" fmla="*/ 221432 h 531074"/>
                <a:gd name="connsiteX40" fmla="*/ 220214 w 560937"/>
                <a:gd name="connsiteY40" fmla="*/ 221441 h 531074"/>
                <a:gd name="connsiteX41" fmla="*/ 156286 w 560937"/>
                <a:gd name="connsiteY41" fmla="*/ 280035 h 531074"/>
                <a:gd name="connsiteX42" fmla="*/ 220214 w 560937"/>
                <a:gd name="connsiteY42" fmla="*/ 338629 h 531074"/>
                <a:gd name="connsiteX43" fmla="*/ 221441 w 560937"/>
                <a:gd name="connsiteY43" fmla="*/ 366899 h 531074"/>
                <a:gd name="connsiteX44" fmla="*/ 193171 w 560937"/>
                <a:gd name="connsiteY44" fmla="*/ 368126 h 531074"/>
                <a:gd name="connsiteX45" fmla="*/ 113161 w 560937"/>
                <a:gd name="connsiteY45" fmla="*/ 294784 h 531074"/>
                <a:gd name="connsiteX46" fmla="*/ 111925 w 560937"/>
                <a:gd name="connsiteY46" fmla="*/ 266523 h 531074"/>
                <a:gd name="connsiteX47" fmla="*/ 113161 w 560937"/>
                <a:gd name="connsiteY47" fmla="*/ 265287 h 531074"/>
                <a:gd name="connsiteX48" fmla="*/ 193171 w 560937"/>
                <a:gd name="connsiteY48" fmla="*/ 191944 h 531074"/>
                <a:gd name="connsiteX49" fmla="*/ 221432 w 560937"/>
                <a:gd name="connsiteY49" fmla="*/ 193161 h 531074"/>
                <a:gd name="connsiteX50" fmla="*/ 221441 w 560937"/>
                <a:gd name="connsiteY50" fmla="*/ 193171 h 531074"/>
                <a:gd name="connsiteX51" fmla="*/ 300224 w 560937"/>
                <a:gd name="connsiteY51" fmla="*/ 368126 h 531074"/>
                <a:gd name="connsiteX52" fmla="*/ 354098 w 560937"/>
                <a:gd name="connsiteY52" fmla="*/ 318733 h 531074"/>
                <a:gd name="connsiteX53" fmla="*/ 353884 w 560937"/>
                <a:gd name="connsiteY53" fmla="*/ 241123 h 531074"/>
                <a:gd name="connsiteX54" fmla="*/ 300224 w 560937"/>
                <a:gd name="connsiteY54" fmla="*/ 191944 h 531074"/>
                <a:gd name="connsiteX55" fmla="*/ 271954 w 560937"/>
                <a:gd name="connsiteY55" fmla="*/ 193171 h 531074"/>
                <a:gd name="connsiteX56" fmla="*/ 273181 w 560937"/>
                <a:gd name="connsiteY56" fmla="*/ 221441 h 531074"/>
                <a:gd name="connsiteX57" fmla="*/ 337109 w 560937"/>
                <a:gd name="connsiteY57" fmla="*/ 280035 h 531074"/>
                <a:gd name="connsiteX58" fmla="*/ 273181 w 560937"/>
                <a:gd name="connsiteY58" fmla="*/ 338629 h 531074"/>
                <a:gd name="connsiteX59" fmla="*/ 271954 w 560937"/>
                <a:gd name="connsiteY59" fmla="*/ 366899 h 531074"/>
                <a:gd name="connsiteX60" fmla="*/ 300224 w 560937"/>
                <a:gd name="connsiteY60" fmla="*/ 368126 h 5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60937" h="531074">
                  <a:moveTo>
                    <a:pt x="0" y="86678"/>
                  </a:moveTo>
                  <a:cubicBezTo>
                    <a:pt x="0" y="38807"/>
                    <a:pt x="38807" y="0"/>
                    <a:pt x="86678" y="0"/>
                  </a:cubicBezTo>
                  <a:lnTo>
                    <a:pt x="393383" y="0"/>
                  </a:lnTo>
                  <a:cubicBezTo>
                    <a:pt x="441253" y="0"/>
                    <a:pt x="480060" y="38807"/>
                    <a:pt x="480060" y="86678"/>
                  </a:cubicBezTo>
                  <a:lnTo>
                    <a:pt x="480060" y="160287"/>
                  </a:lnTo>
                  <a:cubicBezTo>
                    <a:pt x="466676" y="158895"/>
                    <a:pt x="453153" y="159761"/>
                    <a:pt x="440055" y="162847"/>
                  </a:cubicBezTo>
                  <a:lnTo>
                    <a:pt x="440055" y="133350"/>
                  </a:lnTo>
                  <a:lnTo>
                    <a:pt x="40005" y="133350"/>
                  </a:lnTo>
                  <a:lnTo>
                    <a:pt x="40005" y="393383"/>
                  </a:lnTo>
                  <a:cubicBezTo>
                    <a:pt x="40005" y="419146"/>
                    <a:pt x="60914" y="440055"/>
                    <a:pt x="86678" y="440055"/>
                  </a:cubicBezTo>
                  <a:lnTo>
                    <a:pt x="299637" y="440055"/>
                  </a:lnTo>
                  <a:lnTo>
                    <a:pt x="287876" y="460431"/>
                  </a:lnTo>
                  <a:cubicBezTo>
                    <a:pt x="284348" y="466530"/>
                    <a:pt x="281826" y="473158"/>
                    <a:pt x="280408" y="480060"/>
                  </a:cubicBezTo>
                  <a:lnTo>
                    <a:pt x="86678" y="480060"/>
                  </a:lnTo>
                  <a:cubicBezTo>
                    <a:pt x="38807" y="480060"/>
                    <a:pt x="0" y="441253"/>
                    <a:pt x="0" y="393383"/>
                  </a:cubicBezTo>
                  <a:lnTo>
                    <a:pt x="0" y="86678"/>
                  </a:lnTo>
                  <a:close/>
                  <a:moveTo>
                    <a:pt x="86678" y="40005"/>
                  </a:moveTo>
                  <a:cubicBezTo>
                    <a:pt x="60901" y="40005"/>
                    <a:pt x="40005" y="60901"/>
                    <a:pt x="40005" y="86678"/>
                  </a:cubicBezTo>
                  <a:lnTo>
                    <a:pt x="40005" y="93345"/>
                  </a:lnTo>
                  <a:lnTo>
                    <a:pt x="440055" y="93345"/>
                  </a:lnTo>
                  <a:lnTo>
                    <a:pt x="440055" y="86678"/>
                  </a:lnTo>
                  <a:cubicBezTo>
                    <a:pt x="440055" y="60901"/>
                    <a:pt x="419159" y="40005"/>
                    <a:pt x="393383" y="40005"/>
                  </a:cubicBezTo>
                  <a:lnTo>
                    <a:pt x="86678" y="40005"/>
                  </a:lnTo>
                  <a:close/>
                  <a:moveTo>
                    <a:pt x="476246" y="186690"/>
                  </a:moveTo>
                  <a:cubicBezTo>
                    <a:pt x="439923" y="183283"/>
                    <a:pt x="404949" y="201374"/>
                    <a:pt x="386742" y="232989"/>
                  </a:cubicBezTo>
                  <a:cubicBezTo>
                    <a:pt x="368410" y="264710"/>
                    <a:pt x="370329" y="304221"/>
                    <a:pt x="391649" y="334015"/>
                  </a:cubicBezTo>
                  <a:lnTo>
                    <a:pt x="310972" y="473766"/>
                  </a:lnTo>
                  <a:cubicBezTo>
                    <a:pt x="300815" y="492704"/>
                    <a:pt x="307934" y="516291"/>
                    <a:pt x="326872" y="526448"/>
                  </a:cubicBezTo>
                  <a:cubicBezTo>
                    <a:pt x="344980" y="536160"/>
                    <a:pt x="367519" y="530118"/>
                    <a:pt x="378341" y="512651"/>
                  </a:cubicBezTo>
                  <a:lnTo>
                    <a:pt x="459151" y="372633"/>
                  </a:lnTo>
                  <a:cubicBezTo>
                    <a:pt x="510492" y="377295"/>
                    <a:pt x="555893" y="339454"/>
                    <a:pt x="560555" y="288112"/>
                  </a:cubicBezTo>
                  <a:cubicBezTo>
                    <a:pt x="562831" y="263042"/>
                    <a:pt x="554886" y="238115"/>
                    <a:pt x="538521" y="218987"/>
                  </a:cubicBezTo>
                  <a:lnTo>
                    <a:pt x="494515" y="295210"/>
                  </a:lnTo>
                  <a:cubicBezTo>
                    <a:pt x="486144" y="310223"/>
                    <a:pt x="467187" y="315607"/>
                    <a:pt x="452174" y="307236"/>
                  </a:cubicBezTo>
                  <a:cubicBezTo>
                    <a:pt x="437161" y="298865"/>
                    <a:pt x="431777" y="279908"/>
                    <a:pt x="440148" y="264895"/>
                  </a:cubicBezTo>
                  <a:cubicBezTo>
                    <a:pt x="440300" y="264623"/>
                    <a:pt x="440455" y="264354"/>
                    <a:pt x="440615" y="264086"/>
                  </a:cubicBezTo>
                  <a:lnTo>
                    <a:pt x="484621" y="187863"/>
                  </a:lnTo>
                  <a:cubicBezTo>
                    <a:pt x="481848" y="187345"/>
                    <a:pt x="479054" y="186954"/>
                    <a:pt x="476246" y="186690"/>
                  </a:cubicBezTo>
                  <a:close/>
                  <a:moveTo>
                    <a:pt x="221441" y="193171"/>
                  </a:moveTo>
                  <a:cubicBezTo>
                    <a:pt x="228909" y="201311"/>
                    <a:pt x="228364" y="213964"/>
                    <a:pt x="220224" y="221432"/>
                  </a:cubicBezTo>
                  <a:cubicBezTo>
                    <a:pt x="220220" y="221435"/>
                    <a:pt x="220217" y="221438"/>
                    <a:pt x="220214" y="221441"/>
                  </a:cubicBezTo>
                  <a:lnTo>
                    <a:pt x="156286" y="280035"/>
                  </a:lnTo>
                  <a:lnTo>
                    <a:pt x="220214" y="338629"/>
                  </a:lnTo>
                  <a:cubicBezTo>
                    <a:pt x="228360" y="346097"/>
                    <a:pt x="228909" y="358754"/>
                    <a:pt x="221441" y="366899"/>
                  </a:cubicBezTo>
                  <a:cubicBezTo>
                    <a:pt x="213973" y="375045"/>
                    <a:pt x="201316" y="375594"/>
                    <a:pt x="193171" y="368126"/>
                  </a:cubicBezTo>
                  <a:lnTo>
                    <a:pt x="113161" y="294784"/>
                  </a:lnTo>
                  <a:cubicBezTo>
                    <a:pt x="105015" y="287321"/>
                    <a:pt x="104462" y="274668"/>
                    <a:pt x="111925" y="266523"/>
                  </a:cubicBezTo>
                  <a:cubicBezTo>
                    <a:pt x="112318" y="266093"/>
                    <a:pt x="112731" y="265680"/>
                    <a:pt x="113161" y="265287"/>
                  </a:cubicBezTo>
                  <a:lnTo>
                    <a:pt x="193171" y="191944"/>
                  </a:lnTo>
                  <a:cubicBezTo>
                    <a:pt x="201311" y="184476"/>
                    <a:pt x="213964" y="185021"/>
                    <a:pt x="221432" y="193161"/>
                  </a:cubicBezTo>
                  <a:cubicBezTo>
                    <a:pt x="221435" y="193165"/>
                    <a:pt x="221438" y="193168"/>
                    <a:pt x="221441" y="193171"/>
                  </a:cubicBezTo>
                  <a:close/>
                  <a:moveTo>
                    <a:pt x="300224" y="368126"/>
                  </a:moveTo>
                  <a:lnTo>
                    <a:pt x="354098" y="318733"/>
                  </a:lnTo>
                  <a:cubicBezTo>
                    <a:pt x="345423" y="293603"/>
                    <a:pt x="345348" y="266301"/>
                    <a:pt x="353884" y="241123"/>
                  </a:cubicBezTo>
                  <a:lnTo>
                    <a:pt x="300224" y="191944"/>
                  </a:lnTo>
                  <a:cubicBezTo>
                    <a:pt x="292079" y="184476"/>
                    <a:pt x="279422" y="185025"/>
                    <a:pt x="271954" y="193171"/>
                  </a:cubicBezTo>
                  <a:cubicBezTo>
                    <a:pt x="264486" y="201316"/>
                    <a:pt x="265035" y="213973"/>
                    <a:pt x="273181" y="221441"/>
                  </a:cubicBezTo>
                  <a:lnTo>
                    <a:pt x="337109" y="280035"/>
                  </a:lnTo>
                  <a:lnTo>
                    <a:pt x="273181" y="338629"/>
                  </a:lnTo>
                  <a:cubicBezTo>
                    <a:pt x="265035" y="346097"/>
                    <a:pt x="264486" y="358754"/>
                    <a:pt x="271954" y="366899"/>
                  </a:cubicBezTo>
                  <a:cubicBezTo>
                    <a:pt x="279422" y="375045"/>
                    <a:pt x="292079" y="375594"/>
                    <a:pt x="300224" y="36812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9" name="Group 28">
            <a:extLst>
              <a:ext uri="{FF2B5EF4-FFF2-40B4-BE49-F238E27FC236}">
                <a16:creationId xmlns:a16="http://schemas.microsoft.com/office/drawing/2014/main" id="{D81C0935-6629-BBA3-1A44-FC70FCDEAA23}"/>
              </a:ext>
            </a:extLst>
          </p:cNvPr>
          <p:cNvGrpSpPr/>
          <p:nvPr/>
        </p:nvGrpSpPr>
        <p:grpSpPr>
          <a:xfrm>
            <a:off x="4355305" y="4150802"/>
            <a:ext cx="3481389" cy="1667296"/>
            <a:chOff x="4355305" y="4150802"/>
            <a:chExt cx="3481389" cy="1667296"/>
          </a:xfrm>
        </p:grpSpPr>
        <p:sp>
          <p:nvSpPr>
            <p:cNvPr id="10" name="TextBox 9">
              <a:extLst>
                <a:ext uri="{FF2B5EF4-FFF2-40B4-BE49-F238E27FC236}">
                  <a16:creationId xmlns:a16="http://schemas.microsoft.com/office/drawing/2014/main" id="{7997DA74-986B-72DD-A0C0-1CB21A2B2EAE}"/>
                </a:ext>
              </a:extLst>
            </p:cNvPr>
            <p:cNvSpPr txBox="1"/>
            <p:nvPr/>
          </p:nvSpPr>
          <p:spPr>
            <a:xfrm>
              <a:off x="4355305" y="415080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Security</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6" name="Graphic 19">
              <a:extLst>
                <a:ext uri="{FF2B5EF4-FFF2-40B4-BE49-F238E27FC236}">
                  <a16:creationId xmlns:a16="http://schemas.microsoft.com/office/drawing/2014/main" id="{8F5296F2-C432-3F60-19BC-4AF2EC43BF24}"/>
                </a:ext>
              </a:extLst>
            </p:cNvPr>
            <p:cNvSpPr>
              <a:spLocks noChangeAspect="1"/>
            </p:cNvSpPr>
            <p:nvPr/>
          </p:nvSpPr>
          <p:spPr>
            <a:xfrm>
              <a:off x="5807963" y="4508800"/>
              <a:ext cx="576072" cy="548640"/>
            </a:xfrm>
            <a:custGeom>
              <a:avLst/>
              <a:gdLst>
                <a:gd name="connsiteX0" fmla="*/ 340149 w 560070"/>
                <a:gd name="connsiteY0" fmla="*/ 186690 h 533400"/>
                <a:gd name="connsiteX1" fmla="*/ 384901 w 560070"/>
                <a:gd name="connsiteY1" fmla="*/ 220028 h 533400"/>
                <a:gd name="connsiteX2" fmla="*/ 366713 w 560070"/>
                <a:gd name="connsiteY2" fmla="*/ 220028 h 533400"/>
                <a:gd name="connsiteX3" fmla="*/ 336122 w 560070"/>
                <a:gd name="connsiteY3" fmla="*/ 226695 h 533400"/>
                <a:gd name="connsiteX4" fmla="*/ 193411 w 560070"/>
                <a:gd name="connsiteY4" fmla="*/ 226695 h 533400"/>
                <a:gd name="connsiteX5" fmla="*/ 186743 w 560070"/>
                <a:gd name="connsiteY5" fmla="*/ 233363 h 533400"/>
                <a:gd name="connsiteX6" fmla="*/ 186743 w 560070"/>
                <a:gd name="connsiteY6" fmla="*/ 360018 h 533400"/>
                <a:gd name="connsiteX7" fmla="*/ 240030 w 560070"/>
                <a:gd name="connsiteY7" fmla="*/ 435494 h 533400"/>
                <a:gd name="connsiteX8" fmla="*/ 240030 w 560070"/>
                <a:gd name="connsiteY8" fmla="*/ 477073 h 533400"/>
                <a:gd name="connsiteX9" fmla="*/ 146738 w 560070"/>
                <a:gd name="connsiteY9" fmla="*/ 360018 h 533400"/>
                <a:gd name="connsiteX10" fmla="*/ 146738 w 560070"/>
                <a:gd name="connsiteY10" fmla="*/ 233363 h 533400"/>
                <a:gd name="connsiteX11" fmla="*/ 193411 w 560070"/>
                <a:gd name="connsiteY11" fmla="*/ 186690 h 533400"/>
                <a:gd name="connsiteX12" fmla="*/ 340149 w 560070"/>
                <a:gd name="connsiteY12" fmla="*/ 186690 h 533400"/>
                <a:gd name="connsiteX13" fmla="*/ 460058 w 560070"/>
                <a:gd name="connsiteY13" fmla="*/ 220028 h 533400"/>
                <a:gd name="connsiteX14" fmla="*/ 533400 w 560070"/>
                <a:gd name="connsiteY14" fmla="*/ 293050 h 533400"/>
                <a:gd name="connsiteX15" fmla="*/ 533400 w 560070"/>
                <a:gd name="connsiteY15" fmla="*/ 233363 h 533400"/>
                <a:gd name="connsiteX16" fmla="*/ 486728 w 560070"/>
                <a:gd name="connsiteY16" fmla="*/ 186690 h 533400"/>
                <a:gd name="connsiteX17" fmla="*/ 396716 w 560070"/>
                <a:gd name="connsiteY17" fmla="*/ 186690 h 533400"/>
                <a:gd name="connsiteX18" fmla="*/ 412292 w 560070"/>
                <a:gd name="connsiteY18" fmla="*/ 220028 h 533400"/>
                <a:gd name="connsiteX19" fmla="*/ 460058 w 560070"/>
                <a:gd name="connsiteY19" fmla="*/ 220028 h 533400"/>
                <a:gd name="connsiteX20" fmla="*/ 46673 w 560070"/>
                <a:gd name="connsiteY20" fmla="*/ 186690 h 533400"/>
                <a:gd name="connsiteX21" fmla="*/ 136844 w 560070"/>
                <a:gd name="connsiteY21" fmla="*/ 186690 h 533400"/>
                <a:gd name="connsiteX22" fmla="*/ 120362 w 560070"/>
                <a:gd name="connsiteY22" fmla="*/ 226695 h 533400"/>
                <a:gd name="connsiteX23" fmla="*/ 46673 w 560070"/>
                <a:gd name="connsiteY23" fmla="*/ 226695 h 533400"/>
                <a:gd name="connsiteX24" fmla="*/ 40005 w 560070"/>
                <a:gd name="connsiteY24" fmla="*/ 233363 h 533400"/>
                <a:gd name="connsiteX25" fmla="*/ 40005 w 560070"/>
                <a:gd name="connsiteY25" fmla="*/ 320013 h 533400"/>
                <a:gd name="connsiteX26" fmla="*/ 106695 w 560070"/>
                <a:gd name="connsiteY26" fmla="*/ 386726 h 533400"/>
                <a:gd name="connsiteX27" fmla="*/ 122202 w 560070"/>
                <a:gd name="connsiteY27" fmla="*/ 384901 h 533400"/>
                <a:gd name="connsiteX28" fmla="*/ 134283 w 560070"/>
                <a:gd name="connsiteY28" fmla="*/ 423093 h 533400"/>
                <a:gd name="connsiteX29" fmla="*/ 3625 w 560070"/>
                <a:gd name="connsiteY29" fmla="*/ 347588 h 533400"/>
                <a:gd name="connsiteX30" fmla="*/ 0 w 560070"/>
                <a:gd name="connsiteY30" fmla="*/ 320013 h 533400"/>
                <a:gd name="connsiteX31" fmla="*/ 0 w 560070"/>
                <a:gd name="connsiteY31" fmla="*/ 233363 h 533400"/>
                <a:gd name="connsiteX32" fmla="*/ 46673 w 560070"/>
                <a:gd name="connsiteY32" fmla="*/ 186690 h 533400"/>
                <a:gd name="connsiteX33" fmla="*/ 266700 w 560070"/>
                <a:gd name="connsiteY33" fmla="*/ 0 h 533400"/>
                <a:gd name="connsiteX34" fmla="*/ 346710 w 560070"/>
                <a:gd name="connsiteY34" fmla="*/ 80010 h 533400"/>
                <a:gd name="connsiteX35" fmla="*/ 266700 w 560070"/>
                <a:gd name="connsiteY35" fmla="*/ 160020 h 533400"/>
                <a:gd name="connsiteX36" fmla="*/ 186690 w 560070"/>
                <a:gd name="connsiteY36" fmla="*/ 80010 h 533400"/>
                <a:gd name="connsiteX37" fmla="*/ 266700 w 560070"/>
                <a:gd name="connsiteY37" fmla="*/ 0 h 533400"/>
                <a:gd name="connsiteX38" fmla="*/ 266700 w 560070"/>
                <a:gd name="connsiteY38" fmla="*/ 40005 h 533400"/>
                <a:gd name="connsiteX39" fmla="*/ 226695 w 560070"/>
                <a:gd name="connsiteY39" fmla="*/ 80010 h 533400"/>
                <a:gd name="connsiteX40" fmla="*/ 266700 w 560070"/>
                <a:gd name="connsiteY40" fmla="*/ 120015 h 533400"/>
                <a:gd name="connsiteX41" fmla="*/ 306705 w 560070"/>
                <a:gd name="connsiteY41" fmla="*/ 80010 h 533400"/>
                <a:gd name="connsiteX42" fmla="*/ 266700 w 560070"/>
                <a:gd name="connsiteY42" fmla="*/ 40005 h 533400"/>
                <a:gd name="connsiteX43" fmla="*/ 440055 w 560070"/>
                <a:gd name="connsiteY43" fmla="*/ 26670 h 533400"/>
                <a:gd name="connsiteX44" fmla="*/ 506730 w 560070"/>
                <a:gd name="connsiteY44" fmla="*/ 93345 h 533400"/>
                <a:gd name="connsiteX45" fmla="*/ 440055 w 560070"/>
                <a:gd name="connsiteY45" fmla="*/ 160020 h 533400"/>
                <a:gd name="connsiteX46" fmla="*/ 373380 w 560070"/>
                <a:gd name="connsiteY46" fmla="*/ 93345 h 533400"/>
                <a:gd name="connsiteX47" fmla="*/ 440055 w 560070"/>
                <a:gd name="connsiteY47" fmla="*/ 26670 h 533400"/>
                <a:gd name="connsiteX48" fmla="*/ 440055 w 560070"/>
                <a:gd name="connsiteY48" fmla="*/ 66675 h 533400"/>
                <a:gd name="connsiteX49" fmla="*/ 413385 w 560070"/>
                <a:gd name="connsiteY49" fmla="*/ 93345 h 533400"/>
                <a:gd name="connsiteX50" fmla="*/ 440055 w 560070"/>
                <a:gd name="connsiteY50" fmla="*/ 120015 h 533400"/>
                <a:gd name="connsiteX51" fmla="*/ 466725 w 560070"/>
                <a:gd name="connsiteY51" fmla="*/ 93345 h 533400"/>
                <a:gd name="connsiteX52" fmla="*/ 440055 w 560070"/>
                <a:gd name="connsiteY52" fmla="*/ 66675 h 533400"/>
                <a:gd name="connsiteX53" fmla="*/ 93345 w 560070"/>
                <a:gd name="connsiteY53" fmla="*/ 26670 h 533400"/>
                <a:gd name="connsiteX54" fmla="*/ 160020 w 560070"/>
                <a:gd name="connsiteY54" fmla="*/ 93345 h 533400"/>
                <a:gd name="connsiteX55" fmla="*/ 93345 w 560070"/>
                <a:gd name="connsiteY55" fmla="*/ 160020 h 533400"/>
                <a:gd name="connsiteX56" fmla="*/ 26670 w 560070"/>
                <a:gd name="connsiteY56" fmla="*/ 93345 h 533400"/>
                <a:gd name="connsiteX57" fmla="*/ 93345 w 560070"/>
                <a:gd name="connsiteY57" fmla="*/ 26670 h 533400"/>
                <a:gd name="connsiteX58" fmla="*/ 93345 w 560070"/>
                <a:gd name="connsiteY58" fmla="*/ 66675 h 533400"/>
                <a:gd name="connsiteX59" fmla="*/ 66675 w 560070"/>
                <a:gd name="connsiteY59" fmla="*/ 93345 h 533400"/>
                <a:gd name="connsiteX60" fmla="*/ 93345 w 560070"/>
                <a:gd name="connsiteY60" fmla="*/ 120015 h 533400"/>
                <a:gd name="connsiteX61" fmla="*/ 120015 w 560070"/>
                <a:gd name="connsiteY61" fmla="*/ 93345 h 533400"/>
                <a:gd name="connsiteX62" fmla="*/ 93345 w 560070"/>
                <a:gd name="connsiteY62" fmla="*/ 66675 h 533400"/>
                <a:gd name="connsiteX63" fmla="*/ 320040 w 560070"/>
                <a:gd name="connsiteY63" fmla="*/ 320040 h 533400"/>
                <a:gd name="connsiteX64" fmla="*/ 306705 w 560070"/>
                <a:gd name="connsiteY64" fmla="*/ 320040 h 533400"/>
                <a:gd name="connsiteX65" fmla="*/ 266700 w 560070"/>
                <a:gd name="connsiteY65" fmla="*/ 360045 h 533400"/>
                <a:gd name="connsiteX66" fmla="*/ 266700 w 560070"/>
                <a:gd name="connsiteY66" fmla="*/ 400050 h 533400"/>
                <a:gd name="connsiteX67" fmla="*/ 333375 w 560070"/>
                <a:gd name="connsiteY67" fmla="*/ 400050 h 533400"/>
                <a:gd name="connsiteX68" fmla="*/ 333375 w 560070"/>
                <a:gd name="connsiteY68" fmla="*/ 393383 h 533400"/>
                <a:gd name="connsiteX69" fmla="*/ 353378 w 560070"/>
                <a:gd name="connsiteY69" fmla="*/ 373380 h 533400"/>
                <a:gd name="connsiteX70" fmla="*/ 373380 w 560070"/>
                <a:gd name="connsiteY70" fmla="*/ 393383 h 533400"/>
                <a:gd name="connsiteX71" fmla="*/ 373380 w 560070"/>
                <a:gd name="connsiteY71" fmla="*/ 400050 h 533400"/>
                <a:gd name="connsiteX72" fmla="*/ 453390 w 560070"/>
                <a:gd name="connsiteY72" fmla="*/ 400050 h 533400"/>
                <a:gd name="connsiteX73" fmla="*/ 453390 w 560070"/>
                <a:gd name="connsiteY73" fmla="*/ 393383 h 533400"/>
                <a:gd name="connsiteX74" fmla="*/ 473393 w 560070"/>
                <a:gd name="connsiteY74" fmla="*/ 373380 h 533400"/>
                <a:gd name="connsiteX75" fmla="*/ 493395 w 560070"/>
                <a:gd name="connsiteY75" fmla="*/ 393383 h 533400"/>
                <a:gd name="connsiteX76" fmla="*/ 493395 w 560070"/>
                <a:gd name="connsiteY76" fmla="*/ 400050 h 533400"/>
                <a:gd name="connsiteX77" fmla="*/ 560070 w 560070"/>
                <a:gd name="connsiteY77" fmla="*/ 400050 h 533400"/>
                <a:gd name="connsiteX78" fmla="*/ 560070 w 560070"/>
                <a:gd name="connsiteY78" fmla="*/ 360045 h 533400"/>
                <a:gd name="connsiteX79" fmla="*/ 520065 w 560070"/>
                <a:gd name="connsiteY79" fmla="*/ 320040 h 533400"/>
                <a:gd name="connsiteX80" fmla="*/ 506730 w 560070"/>
                <a:gd name="connsiteY80" fmla="*/ 320040 h 533400"/>
                <a:gd name="connsiteX81" fmla="*/ 506730 w 560070"/>
                <a:gd name="connsiteY81" fmla="*/ 293370 h 533400"/>
                <a:gd name="connsiteX82" fmla="*/ 460058 w 560070"/>
                <a:gd name="connsiteY82" fmla="*/ 246698 h 533400"/>
                <a:gd name="connsiteX83" fmla="*/ 366713 w 560070"/>
                <a:gd name="connsiteY83" fmla="*/ 246698 h 533400"/>
                <a:gd name="connsiteX84" fmla="*/ 320040 w 560070"/>
                <a:gd name="connsiteY84" fmla="*/ 293370 h 533400"/>
                <a:gd name="connsiteX85" fmla="*/ 320040 w 560070"/>
                <a:gd name="connsiteY85" fmla="*/ 320040 h 533400"/>
                <a:gd name="connsiteX86" fmla="*/ 360045 w 560070"/>
                <a:gd name="connsiteY86" fmla="*/ 293370 h 533400"/>
                <a:gd name="connsiteX87" fmla="*/ 366713 w 560070"/>
                <a:gd name="connsiteY87" fmla="*/ 286703 h 533400"/>
                <a:gd name="connsiteX88" fmla="*/ 460058 w 560070"/>
                <a:gd name="connsiteY88" fmla="*/ 286703 h 533400"/>
                <a:gd name="connsiteX89" fmla="*/ 466725 w 560070"/>
                <a:gd name="connsiteY89" fmla="*/ 293370 h 533400"/>
                <a:gd name="connsiteX90" fmla="*/ 466725 w 560070"/>
                <a:gd name="connsiteY90" fmla="*/ 320040 h 533400"/>
                <a:gd name="connsiteX91" fmla="*/ 360045 w 560070"/>
                <a:gd name="connsiteY91" fmla="*/ 320040 h 533400"/>
                <a:gd name="connsiteX92" fmla="*/ 360045 w 560070"/>
                <a:gd name="connsiteY92" fmla="*/ 293370 h 533400"/>
                <a:gd name="connsiteX93" fmla="*/ 266700 w 560070"/>
                <a:gd name="connsiteY93" fmla="*/ 493395 h 533400"/>
                <a:gd name="connsiteX94" fmla="*/ 266700 w 560070"/>
                <a:gd name="connsiteY94" fmla="*/ 440055 h 533400"/>
                <a:gd name="connsiteX95" fmla="*/ 333375 w 560070"/>
                <a:gd name="connsiteY95" fmla="*/ 440055 h 533400"/>
                <a:gd name="connsiteX96" fmla="*/ 333375 w 560070"/>
                <a:gd name="connsiteY96" fmla="*/ 460058 h 533400"/>
                <a:gd name="connsiteX97" fmla="*/ 353378 w 560070"/>
                <a:gd name="connsiteY97" fmla="*/ 480060 h 533400"/>
                <a:gd name="connsiteX98" fmla="*/ 373380 w 560070"/>
                <a:gd name="connsiteY98" fmla="*/ 460058 h 533400"/>
                <a:gd name="connsiteX99" fmla="*/ 373380 w 560070"/>
                <a:gd name="connsiteY99" fmla="*/ 440055 h 533400"/>
                <a:gd name="connsiteX100" fmla="*/ 453390 w 560070"/>
                <a:gd name="connsiteY100" fmla="*/ 440055 h 533400"/>
                <a:gd name="connsiteX101" fmla="*/ 453390 w 560070"/>
                <a:gd name="connsiteY101" fmla="*/ 460058 h 533400"/>
                <a:gd name="connsiteX102" fmla="*/ 473393 w 560070"/>
                <a:gd name="connsiteY102" fmla="*/ 480060 h 533400"/>
                <a:gd name="connsiteX103" fmla="*/ 493395 w 560070"/>
                <a:gd name="connsiteY103" fmla="*/ 460058 h 533400"/>
                <a:gd name="connsiteX104" fmla="*/ 493395 w 560070"/>
                <a:gd name="connsiteY104" fmla="*/ 440055 h 533400"/>
                <a:gd name="connsiteX105" fmla="*/ 560070 w 560070"/>
                <a:gd name="connsiteY105" fmla="*/ 440055 h 533400"/>
                <a:gd name="connsiteX106" fmla="*/ 560070 w 560070"/>
                <a:gd name="connsiteY106" fmla="*/ 493395 h 533400"/>
                <a:gd name="connsiteX107" fmla="*/ 520065 w 560070"/>
                <a:gd name="connsiteY107" fmla="*/ 533400 h 533400"/>
                <a:gd name="connsiteX108" fmla="*/ 306705 w 560070"/>
                <a:gd name="connsiteY108" fmla="*/ 533400 h 533400"/>
                <a:gd name="connsiteX109" fmla="*/ 266700 w 560070"/>
                <a:gd name="connsiteY109" fmla="*/ 49339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60070" h="533400">
                  <a:moveTo>
                    <a:pt x="340149" y="186690"/>
                  </a:moveTo>
                  <a:cubicBezTo>
                    <a:pt x="360799" y="186679"/>
                    <a:pt x="379002" y="200239"/>
                    <a:pt x="384901" y="220028"/>
                  </a:cubicBezTo>
                  <a:lnTo>
                    <a:pt x="366713" y="220028"/>
                  </a:lnTo>
                  <a:cubicBezTo>
                    <a:pt x="355778" y="220028"/>
                    <a:pt x="345430" y="222428"/>
                    <a:pt x="336122" y="226695"/>
                  </a:cubicBezTo>
                  <a:lnTo>
                    <a:pt x="193411" y="226695"/>
                  </a:lnTo>
                  <a:cubicBezTo>
                    <a:pt x="189728" y="226695"/>
                    <a:pt x="186743" y="229680"/>
                    <a:pt x="186743" y="233363"/>
                  </a:cubicBezTo>
                  <a:lnTo>
                    <a:pt x="186743" y="360018"/>
                  </a:lnTo>
                  <a:cubicBezTo>
                    <a:pt x="186743" y="394849"/>
                    <a:pt x="208986" y="424480"/>
                    <a:pt x="240030" y="435494"/>
                  </a:cubicBezTo>
                  <a:lnTo>
                    <a:pt x="240030" y="477073"/>
                  </a:lnTo>
                  <a:cubicBezTo>
                    <a:pt x="185446" y="464576"/>
                    <a:pt x="146744" y="416014"/>
                    <a:pt x="146738" y="360018"/>
                  </a:cubicBezTo>
                  <a:lnTo>
                    <a:pt x="146738" y="233363"/>
                  </a:lnTo>
                  <a:cubicBezTo>
                    <a:pt x="146738" y="207599"/>
                    <a:pt x="167621" y="186690"/>
                    <a:pt x="193411" y="186690"/>
                  </a:cubicBezTo>
                  <a:lnTo>
                    <a:pt x="340149" y="186690"/>
                  </a:lnTo>
                  <a:close/>
                  <a:moveTo>
                    <a:pt x="460058" y="220028"/>
                  </a:moveTo>
                  <a:cubicBezTo>
                    <a:pt x="500439" y="220027"/>
                    <a:pt x="533224" y="252669"/>
                    <a:pt x="533400" y="293050"/>
                  </a:cubicBezTo>
                  <a:lnTo>
                    <a:pt x="533400" y="233363"/>
                  </a:lnTo>
                  <a:cubicBezTo>
                    <a:pt x="533400" y="207586"/>
                    <a:pt x="512504" y="186690"/>
                    <a:pt x="486728" y="186690"/>
                  </a:cubicBezTo>
                  <a:lnTo>
                    <a:pt x="396716" y="186690"/>
                  </a:lnTo>
                  <a:cubicBezTo>
                    <a:pt x="404504" y="196105"/>
                    <a:pt x="409971" y="207493"/>
                    <a:pt x="412292" y="220028"/>
                  </a:cubicBezTo>
                  <a:lnTo>
                    <a:pt x="460058" y="220028"/>
                  </a:lnTo>
                  <a:close/>
                  <a:moveTo>
                    <a:pt x="46673" y="186690"/>
                  </a:moveTo>
                  <a:lnTo>
                    <a:pt x="136844" y="186690"/>
                  </a:lnTo>
                  <a:cubicBezTo>
                    <a:pt x="127435" y="198054"/>
                    <a:pt x="121688" y="212001"/>
                    <a:pt x="120362" y="226695"/>
                  </a:cubicBezTo>
                  <a:lnTo>
                    <a:pt x="46673" y="226695"/>
                  </a:lnTo>
                  <a:cubicBezTo>
                    <a:pt x="42990" y="226695"/>
                    <a:pt x="40005" y="229680"/>
                    <a:pt x="40005" y="233363"/>
                  </a:cubicBezTo>
                  <a:lnTo>
                    <a:pt x="40005" y="320013"/>
                  </a:lnTo>
                  <a:cubicBezTo>
                    <a:pt x="39999" y="356852"/>
                    <a:pt x="69857" y="386720"/>
                    <a:pt x="106695" y="386726"/>
                  </a:cubicBezTo>
                  <a:cubicBezTo>
                    <a:pt x="111918" y="386727"/>
                    <a:pt x="117122" y="386115"/>
                    <a:pt x="122202" y="384901"/>
                  </a:cubicBezTo>
                  <a:cubicBezTo>
                    <a:pt x="124469" y="398343"/>
                    <a:pt x="128603" y="411171"/>
                    <a:pt x="134283" y="423093"/>
                  </a:cubicBezTo>
                  <a:cubicBezTo>
                    <a:pt x="77353" y="438323"/>
                    <a:pt x="18855" y="404518"/>
                    <a:pt x="3625" y="347588"/>
                  </a:cubicBezTo>
                  <a:cubicBezTo>
                    <a:pt x="1219" y="338594"/>
                    <a:pt x="0" y="329324"/>
                    <a:pt x="0" y="320013"/>
                  </a:cubicBezTo>
                  <a:lnTo>
                    <a:pt x="0" y="233363"/>
                  </a:lnTo>
                  <a:cubicBezTo>
                    <a:pt x="0" y="207599"/>
                    <a:pt x="20909" y="186690"/>
                    <a:pt x="46673" y="186690"/>
                  </a:cubicBezTo>
                  <a:close/>
                  <a:moveTo>
                    <a:pt x="266700" y="0"/>
                  </a:moveTo>
                  <a:cubicBezTo>
                    <a:pt x="310888" y="0"/>
                    <a:pt x="346710" y="35822"/>
                    <a:pt x="346710" y="80010"/>
                  </a:cubicBezTo>
                  <a:cubicBezTo>
                    <a:pt x="346710" y="124198"/>
                    <a:pt x="310888" y="160020"/>
                    <a:pt x="266700" y="160020"/>
                  </a:cubicBezTo>
                  <a:cubicBezTo>
                    <a:pt x="222512" y="160020"/>
                    <a:pt x="186690" y="124198"/>
                    <a:pt x="186690" y="80010"/>
                  </a:cubicBezTo>
                  <a:cubicBezTo>
                    <a:pt x="186690" y="35822"/>
                    <a:pt x="222512" y="0"/>
                    <a:pt x="266700" y="0"/>
                  </a:cubicBezTo>
                  <a:close/>
                  <a:moveTo>
                    <a:pt x="266700" y="40005"/>
                  </a:moveTo>
                  <a:cubicBezTo>
                    <a:pt x="244606" y="40005"/>
                    <a:pt x="226695" y="57916"/>
                    <a:pt x="226695" y="80010"/>
                  </a:cubicBezTo>
                  <a:cubicBezTo>
                    <a:pt x="226695" y="102104"/>
                    <a:pt x="244606" y="120015"/>
                    <a:pt x="266700" y="120015"/>
                  </a:cubicBezTo>
                  <a:cubicBezTo>
                    <a:pt x="288794" y="120015"/>
                    <a:pt x="306705" y="102104"/>
                    <a:pt x="306705" y="80010"/>
                  </a:cubicBezTo>
                  <a:cubicBezTo>
                    <a:pt x="306705" y="57916"/>
                    <a:pt x="288794" y="40005"/>
                    <a:pt x="266700" y="40005"/>
                  </a:cubicBezTo>
                  <a:close/>
                  <a:moveTo>
                    <a:pt x="440055" y="26670"/>
                  </a:moveTo>
                  <a:cubicBezTo>
                    <a:pt x="476879" y="26670"/>
                    <a:pt x="506730" y="56521"/>
                    <a:pt x="506730" y="93345"/>
                  </a:cubicBezTo>
                  <a:cubicBezTo>
                    <a:pt x="506730" y="130169"/>
                    <a:pt x="476879" y="160020"/>
                    <a:pt x="440055" y="160020"/>
                  </a:cubicBezTo>
                  <a:cubicBezTo>
                    <a:pt x="403231" y="160020"/>
                    <a:pt x="373380" y="130169"/>
                    <a:pt x="373380" y="93345"/>
                  </a:cubicBezTo>
                  <a:cubicBezTo>
                    <a:pt x="373380" y="56521"/>
                    <a:pt x="403231" y="26670"/>
                    <a:pt x="440055" y="26670"/>
                  </a:cubicBezTo>
                  <a:close/>
                  <a:moveTo>
                    <a:pt x="440055" y="66675"/>
                  </a:moveTo>
                  <a:cubicBezTo>
                    <a:pt x="425326" y="66675"/>
                    <a:pt x="413385" y="78616"/>
                    <a:pt x="413385" y="93345"/>
                  </a:cubicBezTo>
                  <a:cubicBezTo>
                    <a:pt x="413385" y="108074"/>
                    <a:pt x="425326" y="120015"/>
                    <a:pt x="440055" y="120015"/>
                  </a:cubicBezTo>
                  <a:cubicBezTo>
                    <a:pt x="454784" y="120015"/>
                    <a:pt x="466725" y="108074"/>
                    <a:pt x="466725" y="93345"/>
                  </a:cubicBezTo>
                  <a:cubicBezTo>
                    <a:pt x="466725" y="78616"/>
                    <a:pt x="454784" y="66675"/>
                    <a:pt x="440055" y="66675"/>
                  </a:cubicBezTo>
                  <a:close/>
                  <a:moveTo>
                    <a:pt x="93345" y="26670"/>
                  </a:moveTo>
                  <a:cubicBezTo>
                    <a:pt x="130169" y="26670"/>
                    <a:pt x="160020" y="56521"/>
                    <a:pt x="160020" y="93345"/>
                  </a:cubicBezTo>
                  <a:cubicBezTo>
                    <a:pt x="160020" y="130169"/>
                    <a:pt x="130169" y="160020"/>
                    <a:pt x="93345" y="160020"/>
                  </a:cubicBezTo>
                  <a:cubicBezTo>
                    <a:pt x="56521" y="160020"/>
                    <a:pt x="26670" y="130169"/>
                    <a:pt x="26670" y="93345"/>
                  </a:cubicBezTo>
                  <a:cubicBezTo>
                    <a:pt x="26670" y="56521"/>
                    <a:pt x="56521" y="26670"/>
                    <a:pt x="93345" y="26670"/>
                  </a:cubicBezTo>
                  <a:close/>
                  <a:moveTo>
                    <a:pt x="93345" y="66675"/>
                  </a:moveTo>
                  <a:cubicBezTo>
                    <a:pt x="78616" y="66675"/>
                    <a:pt x="66675" y="78616"/>
                    <a:pt x="66675" y="93345"/>
                  </a:cubicBezTo>
                  <a:cubicBezTo>
                    <a:pt x="66675" y="108074"/>
                    <a:pt x="78616" y="120015"/>
                    <a:pt x="93345" y="120015"/>
                  </a:cubicBezTo>
                  <a:cubicBezTo>
                    <a:pt x="108074" y="120015"/>
                    <a:pt x="120015" y="108074"/>
                    <a:pt x="120015" y="93345"/>
                  </a:cubicBezTo>
                  <a:cubicBezTo>
                    <a:pt x="120015" y="78616"/>
                    <a:pt x="108074" y="66675"/>
                    <a:pt x="93345" y="66675"/>
                  </a:cubicBezTo>
                  <a:close/>
                  <a:moveTo>
                    <a:pt x="320040" y="320040"/>
                  </a:moveTo>
                  <a:lnTo>
                    <a:pt x="306705" y="320040"/>
                  </a:lnTo>
                  <a:cubicBezTo>
                    <a:pt x="284611" y="320040"/>
                    <a:pt x="266700" y="337951"/>
                    <a:pt x="266700" y="360045"/>
                  </a:cubicBezTo>
                  <a:lnTo>
                    <a:pt x="266700" y="400050"/>
                  </a:lnTo>
                  <a:lnTo>
                    <a:pt x="333375" y="400050"/>
                  </a:lnTo>
                  <a:lnTo>
                    <a:pt x="333375" y="393383"/>
                  </a:lnTo>
                  <a:cubicBezTo>
                    <a:pt x="333375" y="382335"/>
                    <a:pt x="342330" y="373380"/>
                    <a:pt x="353378" y="373380"/>
                  </a:cubicBezTo>
                  <a:cubicBezTo>
                    <a:pt x="364425" y="373380"/>
                    <a:pt x="373380" y="382335"/>
                    <a:pt x="373380" y="393383"/>
                  </a:cubicBezTo>
                  <a:lnTo>
                    <a:pt x="373380" y="400050"/>
                  </a:lnTo>
                  <a:lnTo>
                    <a:pt x="453390" y="400050"/>
                  </a:lnTo>
                  <a:lnTo>
                    <a:pt x="453390" y="393383"/>
                  </a:lnTo>
                  <a:cubicBezTo>
                    <a:pt x="453390" y="382335"/>
                    <a:pt x="462345" y="373380"/>
                    <a:pt x="473393" y="373380"/>
                  </a:cubicBezTo>
                  <a:cubicBezTo>
                    <a:pt x="484440" y="373380"/>
                    <a:pt x="493395" y="382335"/>
                    <a:pt x="493395" y="393383"/>
                  </a:cubicBezTo>
                  <a:lnTo>
                    <a:pt x="493395" y="400050"/>
                  </a:lnTo>
                  <a:lnTo>
                    <a:pt x="560070" y="400050"/>
                  </a:lnTo>
                  <a:lnTo>
                    <a:pt x="560070" y="360045"/>
                  </a:lnTo>
                  <a:cubicBezTo>
                    <a:pt x="560070" y="337951"/>
                    <a:pt x="542159" y="320040"/>
                    <a:pt x="520065" y="320040"/>
                  </a:cubicBezTo>
                  <a:lnTo>
                    <a:pt x="506730" y="320040"/>
                  </a:lnTo>
                  <a:lnTo>
                    <a:pt x="506730" y="293370"/>
                  </a:lnTo>
                  <a:cubicBezTo>
                    <a:pt x="506730" y="267594"/>
                    <a:pt x="485834" y="246698"/>
                    <a:pt x="460058" y="246698"/>
                  </a:cubicBezTo>
                  <a:lnTo>
                    <a:pt x="366713" y="246698"/>
                  </a:lnTo>
                  <a:cubicBezTo>
                    <a:pt x="340936" y="246698"/>
                    <a:pt x="320040" y="267594"/>
                    <a:pt x="320040" y="293370"/>
                  </a:cubicBezTo>
                  <a:lnTo>
                    <a:pt x="320040" y="320040"/>
                  </a:lnTo>
                  <a:close/>
                  <a:moveTo>
                    <a:pt x="360045" y="293370"/>
                  </a:moveTo>
                  <a:cubicBezTo>
                    <a:pt x="360045" y="289688"/>
                    <a:pt x="363030" y="286703"/>
                    <a:pt x="366713" y="286703"/>
                  </a:cubicBezTo>
                  <a:lnTo>
                    <a:pt x="460058" y="286703"/>
                  </a:lnTo>
                  <a:cubicBezTo>
                    <a:pt x="463740" y="286703"/>
                    <a:pt x="466725" y="289688"/>
                    <a:pt x="466725" y="293370"/>
                  </a:cubicBezTo>
                  <a:lnTo>
                    <a:pt x="466725" y="320040"/>
                  </a:lnTo>
                  <a:lnTo>
                    <a:pt x="360045" y="320040"/>
                  </a:lnTo>
                  <a:lnTo>
                    <a:pt x="360045" y="293370"/>
                  </a:lnTo>
                  <a:close/>
                  <a:moveTo>
                    <a:pt x="266700" y="493395"/>
                  </a:moveTo>
                  <a:lnTo>
                    <a:pt x="266700" y="440055"/>
                  </a:lnTo>
                  <a:lnTo>
                    <a:pt x="333375" y="440055"/>
                  </a:lnTo>
                  <a:lnTo>
                    <a:pt x="333375" y="460058"/>
                  </a:lnTo>
                  <a:cubicBezTo>
                    <a:pt x="333375" y="471105"/>
                    <a:pt x="342330" y="480060"/>
                    <a:pt x="353378" y="480060"/>
                  </a:cubicBezTo>
                  <a:cubicBezTo>
                    <a:pt x="364425" y="480060"/>
                    <a:pt x="373380" y="471105"/>
                    <a:pt x="373380" y="460058"/>
                  </a:cubicBezTo>
                  <a:lnTo>
                    <a:pt x="373380" y="440055"/>
                  </a:lnTo>
                  <a:lnTo>
                    <a:pt x="453390" y="440055"/>
                  </a:lnTo>
                  <a:lnTo>
                    <a:pt x="453390" y="460058"/>
                  </a:lnTo>
                  <a:cubicBezTo>
                    <a:pt x="453390" y="471105"/>
                    <a:pt x="462345" y="480060"/>
                    <a:pt x="473393" y="480060"/>
                  </a:cubicBezTo>
                  <a:cubicBezTo>
                    <a:pt x="484440" y="480060"/>
                    <a:pt x="493395" y="471105"/>
                    <a:pt x="493395" y="460058"/>
                  </a:cubicBezTo>
                  <a:lnTo>
                    <a:pt x="493395" y="440055"/>
                  </a:lnTo>
                  <a:lnTo>
                    <a:pt x="560070" y="440055"/>
                  </a:lnTo>
                  <a:lnTo>
                    <a:pt x="560070" y="493395"/>
                  </a:lnTo>
                  <a:cubicBezTo>
                    <a:pt x="560070" y="515489"/>
                    <a:pt x="542159" y="533400"/>
                    <a:pt x="520065" y="533400"/>
                  </a:cubicBezTo>
                  <a:lnTo>
                    <a:pt x="306705" y="533400"/>
                  </a:lnTo>
                  <a:cubicBezTo>
                    <a:pt x="284611" y="533400"/>
                    <a:pt x="266700" y="515489"/>
                    <a:pt x="266700" y="493395"/>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1" name="Group 20">
            <a:extLst>
              <a:ext uri="{FF2B5EF4-FFF2-40B4-BE49-F238E27FC236}">
                <a16:creationId xmlns:a16="http://schemas.microsoft.com/office/drawing/2014/main" id="{50466E1E-2360-A999-2D06-E556E29A6D07}"/>
              </a:ext>
            </a:extLst>
          </p:cNvPr>
          <p:cNvGrpSpPr/>
          <p:nvPr/>
        </p:nvGrpSpPr>
        <p:grpSpPr>
          <a:xfrm>
            <a:off x="584199" y="2306772"/>
            <a:ext cx="3481389" cy="1667296"/>
            <a:chOff x="584199" y="2306772"/>
            <a:chExt cx="3481389" cy="1667296"/>
          </a:xfrm>
        </p:grpSpPr>
        <p:sp>
          <p:nvSpPr>
            <p:cNvPr id="9" name="TextBox 8">
              <a:extLst>
                <a:ext uri="{FF2B5EF4-FFF2-40B4-BE49-F238E27FC236}">
                  <a16:creationId xmlns:a16="http://schemas.microsoft.com/office/drawing/2014/main" id="{A6D74626-D118-38E9-C03B-4084F4C20629}"/>
                </a:ext>
              </a:extLst>
            </p:cNvPr>
            <p:cNvSpPr txBox="1"/>
            <p:nvPr/>
          </p:nvSpPr>
          <p:spPr>
            <a:xfrm>
              <a:off x="584199" y="230677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Web UI</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5">
              <a:extLst>
                <a:ext uri="{FF2B5EF4-FFF2-40B4-BE49-F238E27FC236}">
                  <a16:creationId xmlns:a16="http://schemas.microsoft.com/office/drawing/2014/main" id="{82D8397B-9AD2-BF2A-B492-0CB619848168}"/>
                </a:ext>
              </a:extLst>
            </p:cNvPr>
            <p:cNvSpPr>
              <a:spLocks noChangeAspect="1"/>
            </p:cNvSpPr>
            <p:nvPr/>
          </p:nvSpPr>
          <p:spPr>
            <a:xfrm>
              <a:off x="2050558" y="2664770"/>
              <a:ext cx="548671" cy="548640"/>
            </a:xfrm>
            <a:custGeom>
              <a:avLst/>
              <a:gdLst>
                <a:gd name="connsiteX0" fmla="*/ 783866 w 956635"/>
                <a:gd name="connsiteY0" fmla="*/ 0 h 956582"/>
                <a:gd name="connsiteX1" fmla="*/ 793644 w 956635"/>
                <a:gd name="connsiteY1" fmla="*/ 266 h 956582"/>
                <a:gd name="connsiteX2" fmla="*/ 956370 w 956635"/>
                <a:gd name="connsiteY2" fmla="*/ 162885 h 956582"/>
                <a:gd name="connsiteX3" fmla="*/ 956635 w 956635"/>
                <a:gd name="connsiteY3" fmla="*/ 172716 h 956582"/>
                <a:gd name="connsiteX4" fmla="*/ 956635 w 956635"/>
                <a:gd name="connsiteY4" fmla="*/ 783866 h 956582"/>
                <a:gd name="connsiteX5" fmla="*/ 956370 w 956635"/>
                <a:gd name="connsiteY5" fmla="*/ 793644 h 956582"/>
                <a:gd name="connsiteX6" fmla="*/ 793751 w 956635"/>
                <a:gd name="connsiteY6" fmla="*/ 956263 h 956582"/>
                <a:gd name="connsiteX7" fmla="*/ 783866 w 956635"/>
                <a:gd name="connsiteY7" fmla="*/ 956582 h 956582"/>
                <a:gd name="connsiteX8" fmla="*/ 172716 w 956635"/>
                <a:gd name="connsiteY8" fmla="*/ 956582 h 956582"/>
                <a:gd name="connsiteX9" fmla="*/ 266 w 956635"/>
                <a:gd name="connsiteY9" fmla="*/ 793644 h 956582"/>
                <a:gd name="connsiteX10" fmla="*/ 0 w 956635"/>
                <a:gd name="connsiteY10" fmla="*/ 783866 h 956582"/>
                <a:gd name="connsiteX11" fmla="*/ 0 w 956635"/>
                <a:gd name="connsiteY11" fmla="*/ 172716 h 956582"/>
                <a:gd name="connsiteX12" fmla="*/ 162938 w 956635"/>
                <a:gd name="connsiteY12" fmla="*/ 266 h 956582"/>
                <a:gd name="connsiteX13" fmla="*/ 172716 w 956635"/>
                <a:gd name="connsiteY13" fmla="*/ 0 h 956582"/>
                <a:gd name="connsiteX14" fmla="*/ 783866 w 956635"/>
                <a:gd name="connsiteY14" fmla="*/ 0 h 956582"/>
                <a:gd name="connsiteX15" fmla="*/ 850295 w 956635"/>
                <a:gd name="connsiteY15" fmla="*/ 265717 h 956582"/>
                <a:gd name="connsiteX16" fmla="*/ 106340 w 956635"/>
                <a:gd name="connsiteY16" fmla="*/ 265717 h 956582"/>
                <a:gd name="connsiteX17" fmla="*/ 106287 w 956635"/>
                <a:gd name="connsiteY17" fmla="*/ 783866 h 956582"/>
                <a:gd name="connsiteX18" fmla="*/ 165914 w 956635"/>
                <a:gd name="connsiteY18" fmla="*/ 849976 h 956582"/>
                <a:gd name="connsiteX19" fmla="*/ 172716 w 956635"/>
                <a:gd name="connsiteY19" fmla="*/ 850295 h 956582"/>
                <a:gd name="connsiteX20" fmla="*/ 783919 w 956635"/>
                <a:gd name="connsiteY20" fmla="*/ 850295 h 956582"/>
                <a:gd name="connsiteX21" fmla="*/ 790722 w 956635"/>
                <a:gd name="connsiteY21" fmla="*/ 849976 h 956582"/>
                <a:gd name="connsiteX22" fmla="*/ 850030 w 956635"/>
                <a:gd name="connsiteY22" fmla="*/ 790668 h 956582"/>
                <a:gd name="connsiteX23" fmla="*/ 850295 w 956635"/>
                <a:gd name="connsiteY23" fmla="*/ 783866 h 956582"/>
                <a:gd name="connsiteX24" fmla="*/ 850295 w 956635"/>
                <a:gd name="connsiteY24" fmla="*/ 265717 h 956582"/>
                <a:gd name="connsiteX25" fmla="*/ 385290 w 956635"/>
                <a:gd name="connsiteY25" fmla="*/ 345432 h 956582"/>
                <a:gd name="connsiteX26" fmla="*/ 424776 w 956635"/>
                <a:gd name="connsiteY26" fmla="*/ 379869 h 956582"/>
                <a:gd name="connsiteX27" fmla="*/ 425148 w 956635"/>
                <a:gd name="connsiteY27" fmla="*/ 385290 h 956582"/>
                <a:gd name="connsiteX28" fmla="*/ 425148 w 956635"/>
                <a:gd name="connsiteY28" fmla="*/ 757294 h 956582"/>
                <a:gd name="connsiteX29" fmla="*/ 390711 w 956635"/>
                <a:gd name="connsiteY29" fmla="*/ 796780 h 956582"/>
                <a:gd name="connsiteX30" fmla="*/ 385290 w 956635"/>
                <a:gd name="connsiteY30" fmla="*/ 797152 h 956582"/>
                <a:gd name="connsiteX31" fmla="*/ 199288 w 956635"/>
                <a:gd name="connsiteY31" fmla="*/ 797152 h 956582"/>
                <a:gd name="connsiteX32" fmla="*/ 159802 w 956635"/>
                <a:gd name="connsiteY32" fmla="*/ 762715 h 956582"/>
                <a:gd name="connsiteX33" fmla="*/ 159430 w 956635"/>
                <a:gd name="connsiteY33" fmla="*/ 757294 h 956582"/>
                <a:gd name="connsiteX34" fmla="*/ 159430 w 956635"/>
                <a:gd name="connsiteY34" fmla="*/ 385290 h 956582"/>
                <a:gd name="connsiteX35" fmla="*/ 193867 w 956635"/>
                <a:gd name="connsiteY35" fmla="*/ 345804 h 956582"/>
                <a:gd name="connsiteX36" fmla="*/ 199288 w 956635"/>
                <a:gd name="connsiteY36" fmla="*/ 345432 h 956582"/>
                <a:gd name="connsiteX37" fmla="*/ 385290 w 956635"/>
                <a:gd name="connsiteY37" fmla="*/ 345432 h 956582"/>
                <a:gd name="connsiteX38" fmla="*/ 345432 w 956635"/>
                <a:gd name="connsiteY38" fmla="*/ 425148 h 956582"/>
                <a:gd name="connsiteX39" fmla="*/ 239146 w 956635"/>
                <a:gd name="connsiteY39" fmla="*/ 425148 h 956582"/>
                <a:gd name="connsiteX40" fmla="*/ 239146 w 956635"/>
                <a:gd name="connsiteY40" fmla="*/ 717437 h 956582"/>
                <a:gd name="connsiteX41" fmla="*/ 345432 w 956635"/>
                <a:gd name="connsiteY41" fmla="*/ 717437 h 956582"/>
                <a:gd name="connsiteX42" fmla="*/ 345432 w 956635"/>
                <a:gd name="connsiteY42" fmla="*/ 425148 h 956582"/>
                <a:gd name="connsiteX43" fmla="*/ 704151 w 956635"/>
                <a:gd name="connsiteY43" fmla="*/ 505022 h 956582"/>
                <a:gd name="connsiteX44" fmla="*/ 743998 w 956635"/>
                <a:gd name="connsiteY44" fmla="*/ 544891 h 956582"/>
                <a:gd name="connsiteX45" fmla="*/ 709571 w 956635"/>
                <a:gd name="connsiteY45" fmla="*/ 584366 h 956582"/>
                <a:gd name="connsiteX46" fmla="*/ 704151 w 956635"/>
                <a:gd name="connsiteY46" fmla="*/ 584738 h 956582"/>
                <a:gd name="connsiteX47" fmla="*/ 518361 w 956635"/>
                <a:gd name="connsiteY47" fmla="*/ 584738 h 956582"/>
                <a:gd name="connsiteX48" fmla="*/ 478568 w 956635"/>
                <a:gd name="connsiteY48" fmla="*/ 544816 h 956582"/>
                <a:gd name="connsiteX49" fmla="*/ 512994 w 956635"/>
                <a:gd name="connsiteY49" fmla="*/ 505394 h 956582"/>
                <a:gd name="connsiteX50" fmla="*/ 518361 w 956635"/>
                <a:gd name="connsiteY50" fmla="*/ 505022 h 956582"/>
                <a:gd name="connsiteX51" fmla="*/ 704151 w 956635"/>
                <a:gd name="connsiteY51" fmla="*/ 505022 h 956582"/>
                <a:gd name="connsiteX52" fmla="*/ 757294 w 956635"/>
                <a:gd name="connsiteY52" fmla="*/ 345432 h 956582"/>
                <a:gd name="connsiteX53" fmla="*/ 797141 w 956635"/>
                <a:gd name="connsiteY53" fmla="*/ 385301 h 956582"/>
                <a:gd name="connsiteX54" fmla="*/ 762715 w 956635"/>
                <a:gd name="connsiteY54" fmla="*/ 424776 h 956582"/>
                <a:gd name="connsiteX55" fmla="*/ 757294 w 956635"/>
                <a:gd name="connsiteY55" fmla="*/ 425148 h 956582"/>
                <a:gd name="connsiteX56" fmla="*/ 518361 w 956635"/>
                <a:gd name="connsiteY56" fmla="*/ 425148 h 956582"/>
                <a:gd name="connsiteX57" fmla="*/ 478568 w 956635"/>
                <a:gd name="connsiteY57" fmla="*/ 385226 h 956582"/>
                <a:gd name="connsiteX58" fmla="*/ 512994 w 956635"/>
                <a:gd name="connsiteY58" fmla="*/ 345804 h 956582"/>
                <a:gd name="connsiteX59" fmla="*/ 518361 w 956635"/>
                <a:gd name="connsiteY59" fmla="*/ 345432 h 956582"/>
                <a:gd name="connsiteX60" fmla="*/ 757294 w 956635"/>
                <a:gd name="connsiteY60" fmla="*/ 345432 h 9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6635" h="956582">
                  <a:moveTo>
                    <a:pt x="783866" y="0"/>
                  </a:moveTo>
                  <a:lnTo>
                    <a:pt x="793644" y="266"/>
                  </a:lnTo>
                  <a:cubicBezTo>
                    <a:pt x="881347" y="5205"/>
                    <a:pt x="951374" y="75185"/>
                    <a:pt x="956370" y="162885"/>
                  </a:cubicBezTo>
                  <a:lnTo>
                    <a:pt x="956635" y="172716"/>
                  </a:lnTo>
                  <a:lnTo>
                    <a:pt x="956635" y="783866"/>
                  </a:lnTo>
                  <a:lnTo>
                    <a:pt x="956370" y="793644"/>
                  </a:lnTo>
                  <a:cubicBezTo>
                    <a:pt x="951380" y="881305"/>
                    <a:pt x="881411" y="951273"/>
                    <a:pt x="793751" y="956263"/>
                  </a:cubicBezTo>
                  <a:lnTo>
                    <a:pt x="783866" y="956582"/>
                  </a:lnTo>
                  <a:lnTo>
                    <a:pt x="172716" y="956582"/>
                  </a:lnTo>
                  <a:cubicBezTo>
                    <a:pt x="81122" y="956588"/>
                    <a:pt x="5451" y="885094"/>
                    <a:pt x="266" y="793644"/>
                  </a:cubicBezTo>
                  <a:lnTo>
                    <a:pt x="0" y="783866"/>
                  </a:lnTo>
                  <a:lnTo>
                    <a:pt x="0" y="172716"/>
                  </a:lnTo>
                  <a:cubicBezTo>
                    <a:pt x="-6" y="81122"/>
                    <a:pt x="71491" y="5451"/>
                    <a:pt x="162938" y="266"/>
                  </a:cubicBezTo>
                  <a:lnTo>
                    <a:pt x="172716" y="0"/>
                  </a:lnTo>
                  <a:lnTo>
                    <a:pt x="783866" y="0"/>
                  </a:lnTo>
                  <a:close/>
                  <a:moveTo>
                    <a:pt x="850295" y="265717"/>
                  </a:moveTo>
                  <a:lnTo>
                    <a:pt x="106340" y="265717"/>
                  </a:lnTo>
                  <a:lnTo>
                    <a:pt x="106287" y="783866"/>
                  </a:lnTo>
                  <a:cubicBezTo>
                    <a:pt x="106287" y="818250"/>
                    <a:pt x="132434" y="846575"/>
                    <a:pt x="165914" y="849976"/>
                  </a:cubicBezTo>
                  <a:lnTo>
                    <a:pt x="172716" y="850295"/>
                  </a:lnTo>
                  <a:lnTo>
                    <a:pt x="783919" y="850295"/>
                  </a:lnTo>
                  <a:lnTo>
                    <a:pt x="790722" y="849976"/>
                  </a:lnTo>
                  <a:cubicBezTo>
                    <a:pt x="822050" y="846767"/>
                    <a:pt x="846820" y="821997"/>
                    <a:pt x="850030" y="790668"/>
                  </a:cubicBezTo>
                  <a:lnTo>
                    <a:pt x="850295" y="783866"/>
                  </a:lnTo>
                  <a:lnTo>
                    <a:pt x="850295" y="265717"/>
                  </a:lnTo>
                  <a:close/>
                  <a:moveTo>
                    <a:pt x="385290" y="345432"/>
                  </a:moveTo>
                  <a:cubicBezTo>
                    <a:pt x="405208" y="345434"/>
                    <a:pt x="422065" y="360137"/>
                    <a:pt x="424776" y="379869"/>
                  </a:cubicBezTo>
                  <a:lnTo>
                    <a:pt x="425148" y="385290"/>
                  </a:lnTo>
                  <a:lnTo>
                    <a:pt x="425148" y="757294"/>
                  </a:lnTo>
                  <a:cubicBezTo>
                    <a:pt x="425148" y="777212"/>
                    <a:pt x="410443" y="794070"/>
                    <a:pt x="390711" y="796780"/>
                  </a:cubicBezTo>
                  <a:lnTo>
                    <a:pt x="385290" y="797152"/>
                  </a:lnTo>
                  <a:lnTo>
                    <a:pt x="199288" y="797152"/>
                  </a:lnTo>
                  <a:cubicBezTo>
                    <a:pt x="179370" y="797152"/>
                    <a:pt x="162511" y="782447"/>
                    <a:pt x="159802" y="762715"/>
                  </a:cubicBezTo>
                  <a:lnTo>
                    <a:pt x="159430" y="757294"/>
                  </a:lnTo>
                  <a:lnTo>
                    <a:pt x="159430" y="385290"/>
                  </a:lnTo>
                  <a:cubicBezTo>
                    <a:pt x="159431" y="365372"/>
                    <a:pt x="174135" y="348513"/>
                    <a:pt x="193867" y="345804"/>
                  </a:cubicBezTo>
                  <a:lnTo>
                    <a:pt x="199288" y="345432"/>
                  </a:lnTo>
                  <a:lnTo>
                    <a:pt x="385290" y="345432"/>
                  </a:lnTo>
                  <a:close/>
                  <a:moveTo>
                    <a:pt x="345432" y="425148"/>
                  </a:moveTo>
                  <a:lnTo>
                    <a:pt x="239146" y="425148"/>
                  </a:lnTo>
                  <a:lnTo>
                    <a:pt x="239146" y="717437"/>
                  </a:lnTo>
                  <a:lnTo>
                    <a:pt x="345432" y="717437"/>
                  </a:lnTo>
                  <a:lnTo>
                    <a:pt x="345432" y="425148"/>
                  </a:lnTo>
                  <a:close/>
                  <a:moveTo>
                    <a:pt x="704151" y="505022"/>
                  </a:moveTo>
                  <a:cubicBezTo>
                    <a:pt x="726163" y="505028"/>
                    <a:pt x="744003" y="522878"/>
                    <a:pt x="743998" y="544891"/>
                  </a:cubicBezTo>
                  <a:cubicBezTo>
                    <a:pt x="743993" y="564803"/>
                    <a:pt x="729293" y="581650"/>
                    <a:pt x="709571" y="584366"/>
                  </a:cubicBezTo>
                  <a:lnTo>
                    <a:pt x="704151" y="584738"/>
                  </a:lnTo>
                  <a:lnTo>
                    <a:pt x="518361" y="584738"/>
                  </a:lnTo>
                  <a:cubicBezTo>
                    <a:pt x="496349" y="584700"/>
                    <a:pt x="478530" y="566828"/>
                    <a:pt x="478568" y="544816"/>
                  </a:cubicBezTo>
                  <a:cubicBezTo>
                    <a:pt x="478599" y="524925"/>
                    <a:pt x="493288" y="508105"/>
                    <a:pt x="512994" y="505394"/>
                  </a:cubicBezTo>
                  <a:lnTo>
                    <a:pt x="518361" y="505022"/>
                  </a:lnTo>
                  <a:lnTo>
                    <a:pt x="704151" y="505022"/>
                  </a:lnTo>
                  <a:close/>
                  <a:moveTo>
                    <a:pt x="757294" y="345432"/>
                  </a:moveTo>
                  <a:cubicBezTo>
                    <a:pt x="779306" y="345439"/>
                    <a:pt x="797147" y="363290"/>
                    <a:pt x="797141" y="385301"/>
                  </a:cubicBezTo>
                  <a:cubicBezTo>
                    <a:pt x="797136" y="405214"/>
                    <a:pt x="782437" y="422060"/>
                    <a:pt x="762715" y="424776"/>
                  </a:cubicBezTo>
                  <a:lnTo>
                    <a:pt x="757294" y="425148"/>
                  </a:lnTo>
                  <a:lnTo>
                    <a:pt x="518361" y="425148"/>
                  </a:lnTo>
                  <a:cubicBezTo>
                    <a:pt x="496349" y="425110"/>
                    <a:pt x="478530" y="407238"/>
                    <a:pt x="478568" y="385226"/>
                  </a:cubicBezTo>
                  <a:cubicBezTo>
                    <a:pt x="478599" y="365336"/>
                    <a:pt x="493288" y="348515"/>
                    <a:pt x="512994" y="345804"/>
                  </a:cubicBezTo>
                  <a:lnTo>
                    <a:pt x="518361" y="345432"/>
                  </a:lnTo>
                  <a:lnTo>
                    <a:pt x="757294" y="3454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2" name="Group 21">
            <a:extLst>
              <a:ext uri="{FF2B5EF4-FFF2-40B4-BE49-F238E27FC236}">
                <a16:creationId xmlns:a16="http://schemas.microsoft.com/office/drawing/2014/main" id="{F8670D50-5FE5-FB92-EF9E-C7542857CEE6}"/>
              </a:ext>
            </a:extLst>
          </p:cNvPr>
          <p:cNvGrpSpPr/>
          <p:nvPr/>
        </p:nvGrpSpPr>
        <p:grpSpPr>
          <a:xfrm>
            <a:off x="4355305" y="2306772"/>
            <a:ext cx="3481389" cy="1667296"/>
            <a:chOff x="4355305" y="2306772"/>
            <a:chExt cx="3481389" cy="1667296"/>
          </a:xfrm>
        </p:grpSpPr>
        <p:sp>
          <p:nvSpPr>
            <p:cNvPr id="4" name="TextBox 3">
              <a:extLst>
                <a:ext uri="{FF2B5EF4-FFF2-40B4-BE49-F238E27FC236}">
                  <a16:creationId xmlns:a16="http://schemas.microsoft.com/office/drawing/2014/main" id="{3E0DB712-7DDA-B5AE-3755-BB9B9D6ECB21}"/>
                </a:ext>
              </a:extLst>
            </p:cNvPr>
            <p:cNvSpPr txBox="1"/>
            <p:nvPr/>
          </p:nvSpPr>
          <p:spPr>
            <a:xfrm>
              <a:off x="4355305" y="230677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 APIs</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Graphic 229">
              <a:extLst>
                <a:ext uri="{FF2B5EF4-FFF2-40B4-BE49-F238E27FC236}">
                  <a16:creationId xmlns:a16="http://schemas.microsoft.com/office/drawing/2014/main" id="{E2E20BFD-B235-A352-949F-C128F9C9B13B}"/>
                </a:ext>
              </a:extLst>
            </p:cNvPr>
            <p:cNvSpPr>
              <a:spLocks noChangeAspect="1"/>
            </p:cNvSpPr>
            <p:nvPr/>
          </p:nvSpPr>
          <p:spPr>
            <a:xfrm>
              <a:off x="5819009" y="2664770"/>
              <a:ext cx="553981" cy="548640"/>
            </a:xfrm>
            <a:custGeom>
              <a:avLst/>
              <a:gdLst>
                <a:gd name="connsiteX0" fmla="*/ 0 w 377466"/>
                <a:gd name="connsiteY0" fmla="*/ 28575 h 373827"/>
                <a:gd name="connsiteX1" fmla="*/ 28575 w 377466"/>
                <a:gd name="connsiteY1" fmla="*/ 0 h 373827"/>
                <a:gd name="connsiteX2" fmla="*/ 314325 w 377466"/>
                <a:gd name="connsiteY2" fmla="*/ 0 h 373827"/>
                <a:gd name="connsiteX3" fmla="*/ 342900 w 377466"/>
                <a:gd name="connsiteY3" fmla="*/ 28575 h 373827"/>
                <a:gd name="connsiteX4" fmla="*/ 342900 w 377466"/>
                <a:gd name="connsiteY4" fmla="*/ 57150 h 373827"/>
                <a:gd name="connsiteX5" fmla="*/ 314325 w 377466"/>
                <a:gd name="connsiteY5" fmla="*/ 85725 h 373827"/>
                <a:gd name="connsiteX6" fmla="*/ 28575 w 377466"/>
                <a:gd name="connsiteY6" fmla="*/ 85725 h 373827"/>
                <a:gd name="connsiteX7" fmla="*/ 0 w 377466"/>
                <a:gd name="connsiteY7" fmla="*/ 57150 h 373827"/>
                <a:gd name="connsiteX8" fmla="*/ 0 w 377466"/>
                <a:gd name="connsiteY8" fmla="*/ 28575 h 373827"/>
                <a:gd name="connsiteX9" fmla="*/ 19050 w 377466"/>
                <a:gd name="connsiteY9" fmla="*/ 114300 h 373827"/>
                <a:gd name="connsiteX10" fmla="*/ 323850 w 377466"/>
                <a:gd name="connsiteY10" fmla="*/ 114300 h 373827"/>
                <a:gd name="connsiteX11" fmla="*/ 323850 w 377466"/>
                <a:gd name="connsiteY11" fmla="*/ 161891 h 373827"/>
                <a:gd name="connsiteX12" fmla="*/ 276225 w 377466"/>
                <a:gd name="connsiteY12" fmla="*/ 152400 h 373827"/>
                <a:gd name="connsiteX13" fmla="*/ 219071 w 377466"/>
                <a:gd name="connsiteY13" fmla="*/ 166350 h 373827"/>
                <a:gd name="connsiteX14" fmla="*/ 204788 w 377466"/>
                <a:gd name="connsiteY14" fmla="*/ 152400 h 373827"/>
                <a:gd name="connsiteX15" fmla="*/ 138113 w 377466"/>
                <a:gd name="connsiteY15" fmla="*/ 152400 h 373827"/>
                <a:gd name="connsiteX16" fmla="*/ 123825 w 377466"/>
                <a:gd name="connsiteY16" fmla="*/ 166688 h 373827"/>
                <a:gd name="connsiteX17" fmla="*/ 138113 w 377466"/>
                <a:gd name="connsiteY17" fmla="*/ 180975 h 373827"/>
                <a:gd name="connsiteX18" fmla="*/ 197099 w 377466"/>
                <a:gd name="connsiteY18" fmla="*/ 180975 h 373827"/>
                <a:gd name="connsiteX19" fmla="*/ 152400 w 377466"/>
                <a:gd name="connsiteY19" fmla="*/ 276225 h 373827"/>
                <a:gd name="connsiteX20" fmla="*/ 171865 w 377466"/>
                <a:gd name="connsiteY20" fmla="*/ 342900 h 373827"/>
                <a:gd name="connsiteX21" fmla="*/ 90488 w 377466"/>
                <a:gd name="connsiteY21" fmla="*/ 342900 h 373827"/>
                <a:gd name="connsiteX22" fmla="*/ 19050 w 377466"/>
                <a:gd name="connsiteY22" fmla="*/ 271463 h 373827"/>
                <a:gd name="connsiteX23" fmla="*/ 19050 w 377466"/>
                <a:gd name="connsiteY23" fmla="*/ 114300 h 373827"/>
                <a:gd name="connsiteX24" fmla="*/ 214831 w 377466"/>
                <a:gd name="connsiteY24" fmla="*/ 209091 h 373827"/>
                <a:gd name="connsiteX25" fmla="*/ 187376 w 377466"/>
                <a:gd name="connsiteY25" fmla="*/ 256643 h 373827"/>
                <a:gd name="connsiteX26" fmla="*/ 176247 w 377466"/>
                <a:gd name="connsiteY26" fmla="*/ 259396 h 373827"/>
                <a:gd name="connsiteX27" fmla="*/ 174948 w 377466"/>
                <a:gd name="connsiteY27" fmla="*/ 276231 h 373827"/>
                <a:gd name="connsiteX28" fmla="*/ 176369 w 377466"/>
                <a:gd name="connsiteY28" fmla="*/ 293822 h 373827"/>
                <a:gd name="connsiteX29" fmla="*/ 186644 w 377466"/>
                <a:gd name="connsiteY29" fmla="*/ 296296 h 373827"/>
                <a:gd name="connsiteX30" fmla="*/ 214267 w 377466"/>
                <a:gd name="connsiteY30" fmla="*/ 344121 h 373827"/>
                <a:gd name="connsiteX31" fmla="*/ 210718 w 377466"/>
                <a:gd name="connsiteY31" fmla="*/ 356147 h 373827"/>
                <a:gd name="connsiteX32" fmla="*/ 238992 w 377466"/>
                <a:gd name="connsiteY32" fmla="*/ 373702 h 373827"/>
                <a:gd name="connsiteX33" fmla="*/ 248389 w 377466"/>
                <a:gd name="connsiteY33" fmla="*/ 363821 h 373827"/>
                <a:gd name="connsiteX34" fmla="*/ 303617 w 377466"/>
                <a:gd name="connsiteY34" fmla="*/ 363830 h 373827"/>
                <a:gd name="connsiteX35" fmla="*/ 313117 w 377466"/>
                <a:gd name="connsiteY35" fmla="*/ 373828 h 373827"/>
                <a:gd name="connsiteX36" fmla="*/ 341365 w 377466"/>
                <a:gd name="connsiteY36" fmla="*/ 356437 h 373827"/>
                <a:gd name="connsiteX37" fmla="*/ 337593 w 377466"/>
                <a:gd name="connsiteY37" fmla="*/ 343371 h 373827"/>
                <a:gd name="connsiteX38" fmla="*/ 365048 w 377466"/>
                <a:gd name="connsiteY38" fmla="*/ 295818 h 373827"/>
                <a:gd name="connsiteX39" fmla="*/ 376167 w 377466"/>
                <a:gd name="connsiteY39" fmla="*/ 293065 h 373827"/>
                <a:gd name="connsiteX40" fmla="*/ 377466 w 377466"/>
                <a:gd name="connsiteY40" fmla="*/ 276231 h 373827"/>
                <a:gd name="connsiteX41" fmla="*/ 376045 w 377466"/>
                <a:gd name="connsiteY41" fmla="*/ 258636 h 373827"/>
                <a:gd name="connsiteX42" fmla="*/ 365777 w 377466"/>
                <a:gd name="connsiteY42" fmla="*/ 256163 h 373827"/>
                <a:gd name="connsiteX43" fmla="*/ 338157 w 377466"/>
                <a:gd name="connsiteY43" fmla="*/ 208338 h 373827"/>
                <a:gd name="connsiteX44" fmla="*/ 341702 w 377466"/>
                <a:gd name="connsiteY44" fmla="*/ 196322 h 373827"/>
                <a:gd name="connsiteX45" fmla="*/ 313428 w 377466"/>
                <a:gd name="connsiteY45" fmla="*/ 178761 h 373827"/>
                <a:gd name="connsiteX46" fmla="*/ 304034 w 377466"/>
                <a:gd name="connsiteY46" fmla="*/ 188639 h 373827"/>
                <a:gd name="connsiteX47" fmla="*/ 248806 w 377466"/>
                <a:gd name="connsiteY47" fmla="*/ 188629 h 373827"/>
                <a:gd name="connsiteX48" fmla="*/ 239304 w 377466"/>
                <a:gd name="connsiteY48" fmla="*/ 178632 h 373827"/>
                <a:gd name="connsiteX49" fmla="*/ 211057 w 377466"/>
                <a:gd name="connsiteY49" fmla="*/ 196019 h 373827"/>
                <a:gd name="connsiteX50" fmla="*/ 214831 w 377466"/>
                <a:gd name="connsiteY50" fmla="*/ 209091 h 373827"/>
                <a:gd name="connsiteX51" fmla="*/ 276208 w 377466"/>
                <a:gd name="connsiteY51" fmla="*/ 304806 h 373827"/>
                <a:gd name="connsiteX52" fmla="*/ 248591 w 377466"/>
                <a:gd name="connsiteY52" fmla="*/ 276231 h 373827"/>
                <a:gd name="connsiteX53" fmla="*/ 276208 w 377466"/>
                <a:gd name="connsiteY53" fmla="*/ 247656 h 373827"/>
                <a:gd name="connsiteX54" fmla="*/ 303823 w 377466"/>
                <a:gd name="connsiteY54" fmla="*/ 276231 h 373827"/>
                <a:gd name="connsiteX55" fmla="*/ 276208 w 377466"/>
                <a:gd name="connsiteY55" fmla="*/ 304806 h 37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7466" h="373827">
                  <a:moveTo>
                    <a:pt x="0" y="28575"/>
                  </a:moveTo>
                  <a:cubicBezTo>
                    <a:pt x="0" y="12793"/>
                    <a:pt x="12793" y="0"/>
                    <a:pt x="28575" y="0"/>
                  </a:cubicBezTo>
                  <a:lnTo>
                    <a:pt x="314325" y="0"/>
                  </a:lnTo>
                  <a:cubicBezTo>
                    <a:pt x="330106" y="0"/>
                    <a:pt x="342900" y="12793"/>
                    <a:pt x="342900" y="28575"/>
                  </a:cubicBezTo>
                  <a:lnTo>
                    <a:pt x="342900" y="57150"/>
                  </a:lnTo>
                  <a:cubicBezTo>
                    <a:pt x="342900" y="72932"/>
                    <a:pt x="330106" y="85725"/>
                    <a:pt x="314325" y="85725"/>
                  </a:cubicBezTo>
                  <a:lnTo>
                    <a:pt x="28575" y="85725"/>
                  </a:lnTo>
                  <a:cubicBezTo>
                    <a:pt x="12793" y="85725"/>
                    <a:pt x="0" y="72932"/>
                    <a:pt x="0" y="57150"/>
                  </a:cubicBezTo>
                  <a:lnTo>
                    <a:pt x="0" y="28575"/>
                  </a:lnTo>
                  <a:close/>
                  <a:moveTo>
                    <a:pt x="19050" y="114300"/>
                  </a:moveTo>
                  <a:lnTo>
                    <a:pt x="323850" y="114300"/>
                  </a:lnTo>
                  <a:lnTo>
                    <a:pt x="323850" y="161891"/>
                  </a:lnTo>
                  <a:cubicBezTo>
                    <a:pt x="309189" y="155776"/>
                    <a:pt x="293101" y="152400"/>
                    <a:pt x="276225" y="152400"/>
                  </a:cubicBezTo>
                  <a:cubicBezTo>
                    <a:pt x="255609" y="152400"/>
                    <a:pt x="236170" y="157439"/>
                    <a:pt x="219071" y="166350"/>
                  </a:cubicBezTo>
                  <a:cubicBezTo>
                    <a:pt x="218892" y="158616"/>
                    <a:pt x="212566" y="152400"/>
                    <a:pt x="204788" y="152400"/>
                  </a:cubicBezTo>
                  <a:lnTo>
                    <a:pt x="138113" y="152400"/>
                  </a:lnTo>
                  <a:cubicBezTo>
                    <a:pt x="130222" y="152400"/>
                    <a:pt x="123825" y="158797"/>
                    <a:pt x="123825" y="166688"/>
                  </a:cubicBezTo>
                  <a:cubicBezTo>
                    <a:pt x="123825" y="174578"/>
                    <a:pt x="130222" y="180975"/>
                    <a:pt x="138113" y="180975"/>
                  </a:cubicBezTo>
                  <a:lnTo>
                    <a:pt x="197099" y="180975"/>
                  </a:lnTo>
                  <a:cubicBezTo>
                    <a:pt x="169787" y="203688"/>
                    <a:pt x="152400" y="237927"/>
                    <a:pt x="152400" y="276225"/>
                  </a:cubicBezTo>
                  <a:cubicBezTo>
                    <a:pt x="152400" y="300773"/>
                    <a:pt x="159544" y="323654"/>
                    <a:pt x="171865" y="342900"/>
                  </a:cubicBezTo>
                  <a:lnTo>
                    <a:pt x="90488" y="342900"/>
                  </a:lnTo>
                  <a:cubicBezTo>
                    <a:pt x="51034" y="342900"/>
                    <a:pt x="19050" y="310917"/>
                    <a:pt x="19050" y="271463"/>
                  </a:cubicBezTo>
                  <a:lnTo>
                    <a:pt x="19050" y="114300"/>
                  </a:lnTo>
                  <a:close/>
                  <a:moveTo>
                    <a:pt x="214831" y="209091"/>
                  </a:moveTo>
                  <a:cubicBezTo>
                    <a:pt x="220828" y="229859"/>
                    <a:pt x="208361" y="251450"/>
                    <a:pt x="187376" y="256643"/>
                  </a:cubicBezTo>
                  <a:lnTo>
                    <a:pt x="176247" y="259396"/>
                  </a:lnTo>
                  <a:cubicBezTo>
                    <a:pt x="175391" y="264877"/>
                    <a:pt x="174948" y="270500"/>
                    <a:pt x="174948" y="276231"/>
                  </a:cubicBezTo>
                  <a:cubicBezTo>
                    <a:pt x="174948" y="282226"/>
                    <a:pt x="175433" y="288103"/>
                    <a:pt x="176369" y="293822"/>
                  </a:cubicBezTo>
                  <a:lnTo>
                    <a:pt x="186644" y="296296"/>
                  </a:lnTo>
                  <a:cubicBezTo>
                    <a:pt x="207839" y="301401"/>
                    <a:pt x="220437" y="323214"/>
                    <a:pt x="214267" y="344121"/>
                  </a:cubicBezTo>
                  <a:lnTo>
                    <a:pt x="210718" y="356147"/>
                  </a:lnTo>
                  <a:cubicBezTo>
                    <a:pt x="219085" y="363493"/>
                    <a:pt x="228617" y="369460"/>
                    <a:pt x="238992" y="373702"/>
                  </a:cubicBezTo>
                  <a:lnTo>
                    <a:pt x="248389" y="363821"/>
                  </a:lnTo>
                  <a:cubicBezTo>
                    <a:pt x="263410" y="348024"/>
                    <a:pt x="288600" y="348028"/>
                    <a:pt x="303617" y="363830"/>
                  </a:cubicBezTo>
                  <a:lnTo>
                    <a:pt x="313117" y="373828"/>
                  </a:lnTo>
                  <a:cubicBezTo>
                    <a:pt x="323471" y="369631"/>
                    <a:pt x="332996" y="363722"/>
                    <a:pt x="341365" y="356437"/>
                  </a:cubicBezTo>
                  <a:lnTo>
                    <a:pt x="337593" y="343371"/>
                  </a:lnTo>
                  <a:cubicBezTo>
                    <a:pt x="331596" y="322600"/>
                    <a:pt x="344062" y="301009"/>
                    <a:pt x="365048" y="295818"/>
                  </a:cubicBezTo>
                  <a:lnTo>
                    <a:pt x="376167" y="293065"/>
                  </a:lnTo>
                  <a:cubicBezTo>
                    <a:pt x="377022" y="287585"/>
                    <a:pt x="377466" y="281961"/>
                    <a:pt x="377466" y="276231"/>
                  </a:cubicBezTo>
                  <a:cubicBezTo>
                    <a:pt x="377466" y="270236"/>
                    <a:pt x="376980" y="264357"/>
                    <a:pt x="376045" y="258636"/>
                  </a:cubicBezTo>
                  <a:lnTo>
                    <a:pt x="365777" y="256163"/>
                  </a:lnTo>
                  <a:cubicBezTo>
                    <a:pt x="344584" y="251060"/>
                    <a:pt x="331986" y="229248"/>
                    <a:pt x="338157" y="208338"/>
                  </a:cubicBezTo>
                  <a:lnTo>
                    <a:pt x="341702" y="196322"/>
                  </a:lnTo>
                  <a:cubicBezTo>
                    <a:pt x="333337" y="188972"/>
                    <a:pt x="323802" y="183006"/>
                    <a:pt x="313428" y="178761"/>
                  </a:cubicBezTo>
                  <a:lnTo>
                    <a:pt x="304034" y="188639"/>
                  </a:lnTo>
                  <a:cubicBezTo>
                    <a:pt x="289013" y="204437"/>
                    <a:pt x="263823" y="204431"/>
                    <a:pt x="248806" y="188629"/>
                  </a:cubicBezTo>
                  <a:lnTo>
                    <a:pt x="239304" y="178632"/>
                  </a:lnTo>
                  <a:cubicBezTo>
                    <a:pt x="228951" y="182827"/>
                    <a:pt x="219426" y="188734"/>
                    <a:pt x="211057" y="196019"/>
                  </a:cubicBezTo>
                  <a:lnTo>
                    <a:pt x="214831" y="209091"/>
                  </a:lnTo>
                  <a:close/>
                  <a:moveTo>
                    <a:pt x="276208" y="304806"/>
                  </a:moveTo>
                  <a:cubicBezTo>
                    <a:pt x="260955" y="304806"/>
                    <a:pt x="248591" y="292012"/>
                    <a:pt x="248591" y="276231"/>
                  </a:cubicBezTo>
                  <a:cubicBezTo>
                    <a:pt x="248591" y="260450"/>
                    <a:pt x="260955" y="247656"/>
                    <a:pt x="276208" y="247656"/>
                  </a:cubicBezTo>
                  <a:cubicBezTo>
                    <a:pt x="291459" y="247656"/>
                    <a:pt x="303823" y="260450"/>
                    <a:pt x="303823" y="276231"/>
                  </a:cubicBezTo>
                  <a:cubicBezTo>
                    <a:pt x="303823" y="292012"/>
                    <a:pt x="291459" y="304806"/>
                    <a:pt x="276208" y="30480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3" name="Group 22">
            <a:extLst>
              <a:ext uri="{FF2B5EF4-FFF2-40B4-BE49-F238E27FC236}">
                <a16:creationId xmlns:a16="http://schemas.microsoft.com/office/drawing/2014/main" id="{95AD1917-3676-B944-9D66-7A0FA1B1B057}"/>
              </a:ext>
            </a:extLst>
          </p:cNvPr>
          <p:cNvGrpSpPr/>
          <p:nvPr/>
        </p:nvGrpSpPr>
        <p:grpSpPr>
          <a:xfrm>
            <a:off x="8126412" y="2306772"/>
            <a:ext cx="3481389" cy="1667296"/>
            <a:chOff x="8126412" y="2306772"/>
            <a:chExt cx="3481389" cy="1667296"/>
          </a:xfrm>
        </p:grpSpPr>
        <p:sp>
          <p:nvSpPr>
            <p:cNvPr id="43" name="TextBox 42">
              <a:extLst>
                <a:ext uri="{FF2B5EF4-FFF2-40B4-BE49-F238E27FC236}">
                  <a16:creationId xmlns:a16="http://schemas.microsoft.com/office/drawing/2014/main" id="{306D896F-43D0-A0C4-B504-8BF9C123691D}"/>
                </a:ext>
              </a:extLst>
            </p:cNvPr>
            <p:cNvSpPr txBox="1"/>
            <p:nvPr/>
          </p:nvSpPr>
          <p:spPr>
            <a:xfrm>
              <a:off x="8126412" y="230677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Data</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Graphic 77">
              <a:extLst>
                <a:ext uri="{FF2B5EF4-FFF2-40B4-BE49-F238E27FC236}">
                  <a16:creationId xmlns:a16="http://schemas.microsoft.com/office/drawing/2014/main" id="{EAA414EC-7123-DCB7-D29D-FD6788B73B60}"/>
                </a:ext>
              </a:extLst>
            </p:cNvPr>
            <p:cNvSpPr>
              <a:spLocks noChangeAspect="1"/>
            </p:cNvSpPr>
            <p:nvPr/>
          </p:nvSpPr>
          <p:spPr>
            <a:xfrm>
              <a:off x="9647650" y="2664770"/>
              <a:ext cx="438912" cy="548640"/>
            </a:xfrm>
            <a:custGeom>
              <a:avLst/>
              <a:gdLst>
                <a:gd name="connsiteX0" fmla="*/ 152400 w 304800"/>
                <a:gd name="connsiteY0" fmla="*/ 152400 h 381000"/>
                <a:gd name="connsiteX1" fmla="*/ 304800 w 304800"/>
                <a:gd name="connsiteY1" fmla="*/ 76200 h 381000"/>
                <a:gd name="connsiteX2" fmla="*/ 152400 w 304800"/>
                <a:gd name="connsiteY2" fmla="*/ 0 h 381000"/>
                <a:gd name="connsiteX3" fmla="*/ 0 w 304800"/>
                <a:gd name="connsiteY3" fmla="*/ 76200 h 381000"/>
                <a:gd name="connsiteX4" fmla="*/ 152400 w 304800"/>
                <a:gd name="connsiteY4" fmla="*/ 152400 h 381000"/>
                <a:gd name="connsiteX5" fmla="*/ 272943 w 304800"/>
                <a:gd name="connsiteY5" fmla="*/ 155640 h 381000"/>
                <a:gd name="connsiteX6" fmla="*/ 304800 w 304800"/>
                <a:gd name="connsiteY6" fmla="*/ 134367 h 381000"/>
                <a:gd name="connsiteX7" fmla="*/ 304800 w 304800"/>
                <a:gd name="connsiteY7" fmla="*/ 304800 h 381000"/>
                <a:gd name="connsiteX8" fmla="*/ 152400 w 304800"/>
                <a:gd name="connsiteY8" fmla="*/ 381000 h 381000"/>
                <a:gd name="connsiteX9" fmla="*/ 0 w 304800"/>
                <a:gd name="connsiteY9" fmla="*/ 304800 h 381000"/>
                <a:gd name="connsiteX10" fmla="*/ 0 w 304800"/>
                <a:gd name="connsiteY10" fmla="*/ 134367 h 381000"/>
                <a:gd name="connsiteX11" fmla="*/ 31858 w 304800"/>
                <a:gd name="connsiteY11" fmla="*/ 155640 h 381000"/>
                <a:gd name="connsiteX12" fmla="*/ 152400 w 304800"/>
                <a:gd name="connsiteY12" fmla="*/ 180975 h 381000"/>
                <a:gd name="connsiteX13" fmla="*/ 272943 w 304800"/>
                <a:gd name="connsiteY13" fmla="*/ 15564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800" h="381000">
                  <a:moveTo>
                    <a:pt x="152400" y="152400"/>
                  </a:moveTo>
                  <a:cubicBezTo>
                    <a:pt x="236569" y="152400"/>
                    <a:pt x="304800" y="118284"/>
                    <a:pt x="304800" y="76200"/>
                  </a:cubicBezTo>
                  <a:cubicBezTo>
                    <a:pt x="304800" y="34116"/>
                    <a:pt x="236569" y="0"/>
                    <a:pt x="152400" y="0"/>
                  </a:cubicBezTo>
                  <a:cubicBezTo>
                    <a:pt x="68232" y="0"/>
                    <a:pt x="0" y="34116"/>
                    <a:pt x="0" y="76200"/>
                  </a:cubicBezTo>
                  <a:cubicBezTo>
                    <a:pt x="0" y="118284"/>
                    <a:pt x="68232" y="152400"/>
                    <a:pt x="152400" y="152400"/>
                  </a:cubicBezTo>
                  <a:close/>
                  <a:moveTo>
                    <a:pt x="272943" y="155640"/>
                  </a:moveTo>
                  <a:cubicBezTo>
                    <a:pt x="284142" y="150040"/>
                    <a:pt x="295235" y="142951"/>
                    <a:pt x="304800" y="134367"/>
                  </a:cubicBezTo>
                  <a:lnTo>
                    <a:pt x="304800" y="304800"/>
                  </a:lnTo>
                  <a:cubicBezTo>
                    <a:pt x="304800" y="346883"/>
                    <a:pt x="236569" y="381000"/>
                    <a:pt x="152400" y="381000"/>
                  </a:cubicBezTo>
                  <a:cubicBezTo>
                    <a:pt x="68232" y="381000"/>
                    <a:pt x="0" y="346883"/>
                    <a:pt x="0" y="304800"/>
                  </a:cubicBezTo>
                  <a:lnTo>
                    <a:pt x="0" y="134367"/>
                  </a:lnTo>
                  <a:cubicBezTo>
                    <a:pt x="9565" y="142951"/>
                    <a:pt x="20658" y="150040"/>
                    <a:pt x="31858" y="155640"/>
                  </a:cubicBezTo>
                  <a:cubicBezTo>
                    <a:pt x="64184" y="171802"/>
                    <a:pt x="106842" y="180975"/>
                    <a:pt x="152400" y="180975"/>
                  </a:cubicBezTo>
                  <a:cubicBezTo>
                    <a:pt x="197958" y="180975"/>
                    <a:pt x="240617" y="171802"/>
                    <a:pt x="272943" y="1556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24" name="Group 23">
            <a:extLst>
              <a:ext uri="{FF2B5EF4-FFF2-40B4-BE49-F238E27FC236}">
                <a16:creationId xmlns:a16="http://schemas.microsoft.com/office/drawing/2014/main" id="{F7CDE1CD-755D-97E9-0C09-3CB1581078A0}"/>
              </a:ext>
            </a:extLst>
          </p:cNvPr>
          <p:cNvGrpSpPr/>
          <p:nvPr/>
        </p:nvGrpSpPr>
        <p:grpSpPr>
          <a:xfrm>
            <a:off x="584199" y="4150802"/>
            <a:ext cx="3481389" cy="1667296"/>
            <a:chOff x="584199" y="4150802"/>
            <a:chExt cx="3481389" cy="1667296"/>
          </a:xfrm>
        </p:grpSpPr>
        <p:sp>
          <p:nvSpPr>
            <p:cNvPr id="15" name="TextBox 14">
              <a:extLst>
                <a:ext uri="{FF2B5EF4-FFF2-40B4-BE49-F238E27FC236}">
                  <a16:creationId xmlns:a16="http://schemas.microsoft.com/office/drawing/2014/main" id="{F1138C70-44BB-433F-E619-2461DD32D61C}"/>
                </a:ext>
              </a:extLst>
            </p:cNvPr>
            <p:cNvSpPr txBox="1"/>
            <p:nvPr/>
          </p:nvSpPr>
          <p:spPr>
            <a:xfrm>
              <a:off x="584199" y="4150802"/>
              <a:ext cx="3481389" cy="1667296"/>
            </a:xfrm>
            <a:prstGeom prst="roundRect">
              <a:avLst/>
            </a:prstGeom>
            <a:solidFill>
              <a:srgbClr val="F4F3F5"/>
            </a:solidFill>
            <a:effectLst>
              <a:outerShdw blurRad="63500" dist="127000" dir="2700000" algn="tl" rotWithShape="0">
                <a:srgbClr val="B1B3B3">
                  <a:alpha val="50000"/>
                </a:srgbClr>
              </a:outerShdw>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solidFill>
                    <a:srgbClr val="3A20A0"/>
                  </a:solidFill>
                  <a:effectLst/>
                  <a:uLnTx/>
                  <a:uFillTx/>
                  <a:latin typeface="Open Sans SemiBold"/>
                  <a:ea typeface="Open Sans SemiBold"/>
                  <a:cs typeface="Open Sans SemiBold"/>
                </a:rPr>
                <a:t>Server</a:t>
              </a: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Graphic 18">
              <a:extLst>
                <a:ext uri="{FF2B5EF4-FFF2-40B4-BE49-F238E27FC236}">
                  <a16:creationId xmlns:a16="http://schemas.microsoft.com/office/drawing/2014/main" id="{5C9CC25F-6A53-A18F-CD88-C83C657402A4}"/>
                </a:ext>
              </a:extLst>
            </p:cNvPr>
            <p:cNvSpPr>
              <a:spLocks noChangeAspect="1"/>
            </p:cNvSpPr>
            <p:nvPr/>
          </p:nvSpPr>
          <p:spPr>
            <a:xfrm>
              <a:off x="2160051" y="4508800"/>
              <a:ext cx="329684" cy="549473"/>
            </a:xfrm>
            <a:custGeom>
              <a:avLst/>
              <a:gdLst>
                <a:gd name="connsiteX0" fmla="*/ 82421 w 329684"/>
                <a:gd name="connsiteY0" fmla="*/ 0 h 549473"/>
                <a:gd name="connsiteX1" fmla="*/ 0 w 329684"/>
                <a:gd name="connsiteY1" fmla="*/ 82421 h 549473"/>
                <a:gd name="connsiteX2" fmla="*/ 0 w 329684"/>
                <a:gd name="connsiteY2" fmla="*/ 467052 h 549473"/>
                <a:gd name="connsiteX3" fmla="*/ 82421 w 329684"/>
                <a:gd name="connsiteY3" fmla="*/ 549473 h 549473"/>
                <a:gd name="connsiteX4" fmla="*/ 247263 w 329684"/>
                <a:gd name="connsiteY4" fmla="*/ 549473 h 549473"/>
                <a:gd name="connsiteX5" fmla="*/ 329684 w 329684"/>
                <a:gd name="connsiteY5" fmla="*/ 467052 h 549473"/>
                <a:gd name="connsiteX6" fmla="*/ 329684 w 329684"/>
                <a:gd name="connsiteY6" fmla="*/ 82421 h 549473"/>
                <a:gd name="connsiteX7" fmla="*/ 247263 w 329684"/>
                <a:gd name="connsiteY7" fmla="*/ 0 h 549473"/>
                <a:gd name="connsiteX8" fmla="*/ 82421 w 329684"/>
                <a:gd name="connsiteY8" fmla="*/ 0 h 549473"/>
                <a:gd name="connsiteX9" fmla="*/ 68684 w 329684"/>
                <a:gd name="connsiteY9" fmla="*/ 130500 h 549473"/>
                <a:gd name="connsiteX10" fmla="*/ 89289 w 329684"/>
                <a:gd name="connsiteY10" fmla="*/ 109895 h 549473"/>
                <a:gd name="connsiteX11" fmla="*/ 240395 w 329684"/>
                <a:gd name="connsiteY11" fmla="*/ 109895 h 549473"/>
                <a:gd name="connsiteX12" fmla="*/ 261000 w 329684"/>
                <a:gd name="connsiteY12" fmla="*/ 130500 h 549473"/>
                <a:gd name="connsiteX13" fmla="*/ 240395 w 329684"/>
                <a:gd name="connsiteY13" fmla="*/ 151105 h 549473"/>
                <a:gd name="connsiteX14" fmla="*/ 89289 w 329684"/>
                <a:gd name="connsiteY14" fmla="*/ 151105 h 549473"/>
                <a:gd name="connsiteX15" fmla="*/ 68684 w 329684"/>
                <a:gd name="connsiteY15" fmla="*/ 130500 h 549473"/>
                <a:gd name="connsiteX16" fmla="*/ 68684 w 329684"/>
                <a:gd name="connsiteY16" fmla="*/ 432710 h 549473"/>
                <a:gd name="connsiteX17" fmla="*/ 89289 w 329684"/>
                <a:gd name="connsiteY17" fmla="*/ 412105 h 549473"/>
                <a:gd name="connsiteX18" fmla="*/ 240395 w 329684"/>
                <a:gd name="connsiteY18" fmla="*/ 412105 h 549473"/>
                <a:gd name="connsiteX19" fmla="*/ 261000 w 329684"/>
                <a:gd name="connsiteY19" fmla="*/ 432710 h 549473"/>
                <a:gd name="connsiteX20" fmla="*/ 240395 w 329684"/>
                <a:gd name="connsiteY20" fmla="*/ 453316 h 549473"/>
                <a:gd name="connsiteX21" fmla="*/ 89289 w 329684"/>
                <a:gd name="connsiteY21" fmla="*/ 453316 h 549473"/>
                <a:gd name="connsiteX22" fmla="*/ 68684 w 329684"/>
                <a:gd name="connsiteY22" fmla="*/ 432710 h 549473"/>
                <a:gd name="connsiteX23" fmla="*/ 68684 w 329684"/>
                <a:gd name="connsiteY23" fmla="*/ 350289 h 549473"/>
                <a:gd name="connsiteX24" fmla="*/ 89289 w 329684"/>
                <a:gd name="connsiteY24" fmla="*/ 329684 h 549473"/>
                <a:gd name="connsiteX25" fmla="*/ 240395 w 329684"/>
                <a:gd name="connsiteY25" fmla="*/ 329684 h 549473"/>
                <a:gd name="connsiteX26" fmla="*/ 261000 w 329684"/>
                <a:gd name="connsiteY26" fmla="*/ 350289 h 549473"/>
                <a:gd name="connsiteX27" fmla="*/ 240395 w 329684"/>
                <a:gd name="connsiteY27" fmla="*/ 370895 h 549473"/>
                <a:gd name="connsiteX28" fmla="*/ 89289 w 329684"/>
                <a:gd name="connsiteY28" fmla="*/ 370895 h 549473"/>
                <a:gd name="connsiteX29" fmla="*/ 68684 w 329684"/>
                <a:gd name="connsiteY29" fmla="*/ 350289 h 5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9684" h="549473">
                  <a:moveTo>
                    <a:pt x="82421" y="0"/>
                  </a:moveTo>
                  <a:cubicBezTo>
                    <a:pt x="36901" y="0"/>
                    <a:pt x="0" y="36901"/>
                    <a:pt x="0" y="82421"/>
                  </a:cubicBezTo>
                  <a:lnTo>
                    <a:pt x="0" y="467052"/>
                  </a:lnTo>
                  <a:cubicBezTo>
                    <a:pt x="0" y="512573"/>
                    <a:pt x="36901" y="549473"/>
                    <a:pt x="82421" y="549473"/>
                  </a:cubicBezTo>
                  <a:lnTo>
                    <a:pt x="247263" y="549473"/>
                  </a:lnTo>
                  <a:cubicBezTo>
                    <a:pt x="292784" y="549473"/>
                    <a:pt x="329684" y="512573"/>
                    <a:pt x="329684" y="467052"/>
                  </a:cubicBezTo>
                  <a:lnTo>
                    <a:pt x="329684" y="82421"/>
                  </a:lnTo>
                  <a:cubicBezTo>
                    <a:pt x="329684" y="36901"/>
                    <a:pt x="292784" y="0"/>
                    <a:pt x="247263" y="0"/>
                  </a:cubicBezTo>
                  <a:lnTo>
                    <a:pt x="82421" y="0"/>
                  </a:lnTo>
                  <a:close/>
                  <a:moveTo>
                    <a:pt x="68684" y="130500"/>
                  </a:moveTo>
                  <a:cubicBezTo>
                    <a:pt x="68684" y="119120"/>
                    <a:pt x="77910" y="109895"/>
                    <a:pt x="89289" y="109895"/>
                  </a:cubicBezTo>
                  <a:lnTo>
                    <a:pt x="240395" y="109895"/>
                  </a:lnTo>
                  <a:cubicBezTo>
                    <a:pt x="251774" y="109895"/>
                    <a:pt x="261000" y="119120"/>
                    <a:pt x="261000" y="130500"/>
                  </a:cubicBezTo>
                  <a:cubicBezTo>
                    <a:pt x="261000" y="141880"/>
                    <a:pt x="251774" y="151105"/>
                    <a:pt x="240395" y="151105"/>
                  </a:cubicBezTo>
                  <a:lnTo>
                    <a:pt x="89289" y="151105"/>
                  </a:lnTo>
                  <a:cubicBezTo>
                    <a:pt x="77910" y="151105"/>
                    <a:pt x="68684" y="141880"/>
                    <a:pt x="68684" y="130500"/>
                  </a:cubicBezTo>
                  <a:close/>
                  <a:moveTo>
                    <a:pt x="68684" y="432710"/>
                  </a:moveTo>
                  <a:cubicBezTo>
                    <a:pt x="68684" y="421331"/>
                    <a:pt x="77910" y="412105"/>
                    <a:pt x="89289" y="412105"/>
                  </a:cubicBezTo>
                  <a:lnTo>
                    <a:pt x="240395" y="412105"/>
                  </a:lnTo>
                  <a:cubicBezTo>
                    <a:pt x="251774" y="412105"/>
                    <a:pt x="261000" y="421331"/>
                    <a:pt x="261000" y="432710"/>
                  </a:cubicBezTo>
                  <a:cubicBezTo>
                    <a:pt x="261000" y="444090"/>
                    <a:pt x="251774" y="453316"/>
                    <a:pt x="240395" y="453316"/>
                  </a:cubicBezTo>
                  <a:lnTo>
                    <a:pt x="89289" y="453316"/>
                  </a:lnTo>
                  <a:cubicBezTo>
                    <a:pt x="77910" y="453316"/>
                    <a:pt x="68684" y="444090"/>
                    <a:pt x="68684" y="432710"/>
                  </a:cubicBezTo>
                  <a:close/>
                  <a:moveTo>
                    <a:pt x="68684" y="350289"/>
                  </a:moveTo>
                  <a:cubicBezTo>
                    <a:pt x="68684" y="338910"/>
                    <a:pt x="77910" y="329684"/>
                    <a:pt x="89289" y="329684"/>
                  </a:cubicBezTo>
                  <a:lnTo>
                    <a:pt x="240395" y="329684"/>
                  </a:lnTo>
                  <a:cubicBezTo>
                    <a:pt x="251774" y="329684"/>
                    <a:pt x="261000" y="338910"/>
                    <a:pt x="261000" y="350289"/>
                  </a:cubicBezTo>
                  <a:cubicBezTo>
                    <a:pt x="261000" y="361669"/>
                    <a:pt x="251774" y="370895"/>
                    <a:pt x="240395" y="370895"/>
                  </a:cubicBezTo>
                  <a:lnTo>
                    <a:pt x="89289" y="370895"/>
                  </a:lnTo>
                  <a:cubicBezTo>
                    <a:pt x="77910" y="370895"/>
                    <a:pt x="68684" y="361669"/>
                    <a:pt x="68684" y="350289"/>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Tree>
    <p:extLst>
      <p:ext uri="{BB962C8B-B14F-4D97-AF65-F5344CB8AC3E}">
        <p14:creationId xmlns:p14="http://schemas.microsoft.com/office/powerpoint/2010/main" val="14868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1"/>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22"/>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23"/>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24"/>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29"/>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3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6BD6-FAF6-A84E-B876-C985D43D49D8}"/>
              </a:ext>
            </a:extLst>
          </p:cNvPr>
          <p:cNvSpPr>
            <a:spLocks noGrp="1"/>
          </p:cNvSpPr>
          <p:nvPr>
            <p:ph type="title"/>
          </p:nvPr>
        </p:nvSpPr>
        <p:spPr/>
        <p:txBody>
          <a:bodyPr/>
          <a:lstStyle/>
          <a:p>
            <a:r>
              <a:rPr lang="en-NL" dirty="0"/>
              <a:t>Blazor Hybrid</a:t>
            </a:r>
          </a:p>
        </p:txBody>
      </p:sp>
      <p:sp>
        <p:nvSpPr>
          <p:cNvPr id="3" name="Text Placeholder 2">
            <a:extLst>
              <a:ext uri="{FF2B5EF4-FFF2-40B4-BE49-F238E27FC236}">
                <a16:creationId xmlns:a16="http://schemas.microsoft.com/office/drawing/2014/main" id="{0F59B411-AFFB-D5C0-B368-39A4EFAA91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532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normAutofit fontScale="90000"/>
          </a:bodyPr>
          <a:lstStyle/>
          <a:p>
            <a:r>
              <a:rPr lang="en-US" dirty="0"/>
              <a:t>What are hybrid apps and why build them?</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1825624"/>
            <a:ext cx="10636155" cy="4786670"/>
          </a:xfrm>
        </p:spPr>
        <p:txBody>
          <a:bodyPr>
            <a:normAutofit/>
          </a:bodyPr>
          <a:lstStyle/>
          <a:p>
            <a:r>
              <a:rPr lang="en-US" dirty="0"/>
              <a:t>Blend of native and web technology</a:t>
            </a:r>
          </a:p>
          <a:p>
            <a:r>
              <a:rPr lang="en-US" dirty="0"/>
              <a:t>Built using web tech (HTML, CSS, JavaScript) wrapped in a native app container</a:t>
            </a:r>
          </a:p>
          <a:p>
            <a:r>
              <a:rPr lang="en-US" dirty="0"/>
              <a:t>Access to native platform features and device hardware</a:t>
            </a:r>
          </a:p>
          <a:p>
            <a:r>
              <a:rPr lang="en-US" dirty="0"/>
              <a:t>Can mean mobile and/or desktop devices</a:t>
            </a:r>
          </a:p>
          <a:p>
            <a:r>
              <a:rPr lang="en-US" dirty="0"/>
              <a:t>Reach via app store distribution</a:t>
            </a:r>
          </a:p>
          <a:p>
            <a:r>
              <a:rPr lang="en-US" dirty="0"/>
              <a:t>Code reuse across device platforms </a:t>
            </a:r>
            <a:r>
              <a:rPr lang="en-US" i="1" dirty="0"/>
              <a:t>and</a:t>
            </a:r>
            <a:r>
              <a:rPr lang="en-US" dirty="0"/>
              <a:t> web browsers</a:t>
            </a:r>
          </a:p>
          <a:p>
            <a:endParaRPr lang="en-US" dirty="0"/>
          </a:p>
          <a:p>
            <a:r>
              <a:rPr lang="en-US" dirty="0"/>
              <a:t>Examples – Electron for desktop, Ionic for mobile</a:t>
            </a:r>
          </a:p>
        </p:txBody>
      </p:sp>
    </p:spTree>
    <p:extLst>
      <p:ext uri="{BB962C8B-B14F-4D97-AF65-F5344CB8AC3E}">
        <p14:creationId xmlns:p14="http://schemas.microsoft.com/office/powerpoint/2010/main" val="110887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p:txBody>
          <a:bodyPr/>
          <a:lstStyle/>
          <a:p>
            <a:r>
              <a:rPr lang="en-US" dirty="0"/>
              <a:t>.NET MAUI </a:t>
            </a:r>
            <a:r>
              <a:rPr lang="en-US" dirty="0" err="1"/>
              <a:t>Blazor</a:t>
            </a:r>
            <a:r>
              <a:rPr lang="en-US" dirty="0"/>
              <a:t> Hybrid</a:t>
            </a:r>
          </a:p>
        </p:txBody>
      </p:sp>
      <p:sp>
        <p:nvSpPr>
          <p:cNvPr id="3" name="Content Placeholder 2">
            <a:extLst>
              <a:ext uri="{FF2B5EF4-FFF2-40B4-BE49-F238E27FC236}">
                <a16:creationId xmlns:a16="http://schemas.microsoft.com/office/drawing/2014/main" id="{9C3F96AE-3325-423F-1448-B4AB39AFF534}"/>
              </a:ext>
            </a:extLst>
          </p:cNvPr>
          <p:cNvSpPr>
            <a:spLocks noGrp="1"/>
          </p:cNvSpPr>
          <p:nvPr>
            <p:ph idx="1"/>
          </p:nvPr>
        </p:nvSpPr>
        <p:spPr>
          <a:xfrm>
            <a:off x="609600" y="1825624"/>
            <a:ext cx="5777687" cy="4810161"/>
          </a:xfrm>
        </p:spPr>
        <p:txBody>
          <a:bodyPr>
            <a:noAutofit/>
          </a:bodyPr>
          <a:lstStyle/>
          <a:p>
            <a:r>
              <a:rPr lang="en-US" sz="1800" dirty="0"/>
              <a:t>Native app container &amp; embedded controls</a:t>
            </a:r>
          </a:p>
          <a:p>
            <a:r>
              <a:rPr lang="en-US" sz="1800" dirty="0"/>
              <a:t>Fully native web UI through platform WebView</a:t>
            </a:r>
          </a:p>
          <a:p>
            <a:r>
              <a:rPr lang="en-US" sz="1800" dirty="0"/>
              <a:t>No internet required, web assets packaged with app</a:t>
            </a:r>
          </a:p>
          <a:p>
            <a:r>
              <a:rPr lang="en-US" sz="1800" dirty="0"/>
              <a:t>Built-in </a:t>
            </a:r>
            <a:r>
              <a:rPr lang="en-US" sz="1800" dirty="0" err="1"/>
              <a:t>Blazor</a:t>
            </a:r>
            <a:r>
              <a:rPr lang="en-US" sz="1800" dirty="0"/>
              <a:t> input controls, validation, forms, auth</a:t>
            </a:r>
          </a:p>
          <a:p>
            <a:r>
              <a:rPr lang="en-US" sz="1800" dirty="0"/>
              <a:t>Ability to reuse web UI across native and web apps</a:t>
            </a:r>
          </a:p>
          <a:p>
            <a:r>
              <a:rPr lang="en-US" sz="1800" dirty="0"/>
              <a:t>Multi-platform with MAUI abstractions</a:t>
            </a:r>
          </a:p>
          <a:p>
            <a:r>
              <a:rPr lang="en-US" sz="1800" dirty="0"/>
              <a:t>App store distribution and reach</a:t>
            </a:r>
          </a:p>
          <a:p>
            <a:r>
              <a:rPr lang="en-US" sz="1800" dirty="0"/>
              <a:t>… + all the benefits of .NET MAUI &amp; </a:t>
            </a:r>
            <a:r>
              <a:rPr lang="en-US" sz="1800" dirty="0" err="1"/>
              <a:t>Blazor</a:t>
            </a:r>
            <a:endParaRPr lang="en-US" sz="1800" dirty="0"/>
          </a:p>
        </p:txBody>
      </p:sp>
      <p:sp>
        <p:nvSpPr>
          <p:cNvPr id="5" name="TextBox 4">
            <a:extLst>
              <a:ext uri="{FF2B5EF4-FFF2-40B4-BE49-F238E27FC236}">
                <a16:creationId xmlns:a16="http://schemas.microsoft.com/office/drawing/2014/main" id="{3801D93B-1DEA-3F35-D6DF-780F1BD3068C}"/>
              </a:ext>
            </a:extLst>
          </p:cNvPr>
          <p:cNvSpPr txBox="1"/>
          <p:nvPr/>
        </p:nvSpPr>
        <p:spPr>
          <a:xfrm>
            <a:off x="711765" y="1247893"/>
            <a:ext cx="6096850" cy="369332"/>
          </a:xfrm>
          <a:prstGeom prst="rect">
            <a:avLst/>
          </a:prstGeom>
          <a:noFill/>
        </p:spPr>
        <p:txBody>
          <a:bodyPr wrap="square">
            <a:spAutoFit/>
          </a:bodyPr>
          <a:lstStyle/>
          <a:p>
            <a:r>
              <a:rPr lang="en-US"/>
              <a:t>Build native, multi-platform apps with Blazor web UI.</a:t>
            </a:r>
          </a:p>
        </p:txBody>
      </p:sp>
      <p:pic>
        <p:nvPicPr>
          <p:cNvPr id="635" name="Picture 634">
            <a:extLst>
              <a:ext uri="{FF2B5EF4-FFF2-40B4-BE49-F238E27FC236}">
                <a16:creationId xmlns:a16="http://schemas.microsoft.com/office/drawing/2014/main" id="{552EFD8B-7BDF-9044-FE07-74C5CB9EA4A3}"/>
              </a:ext>
            </a:extLst>
          </p:cNvPr>
          <p:cNvPicPr>
            <a:picLocks noChangeAspect="1"/>
          </p:cNvPicPr>
          <p:nvPr/>
        </p:nvPicPr>
        <p:blipFill>
          <a:blip r:embed="rId3"/>
          <a:stretch>
            <a:fillRect/>
          </a:stretch>
        </p:blipFill>
        <p:spPr>
          <a:xfrm>
            <a:off x="6387287" y="1825624"/>
            <a:ext cx="5239512" cy="3786116"/>
          </a:xfrm>
          <a:prstGeom prst="rect">
            <a:avLst/>
          </a:prstGeom>
        </p:spPr>
      </p:pic>
    </p:spTree>
    <p:extLst>
      <p:ext uri="{BB962C8B-B14F-4D97-AF65-F5344CB8AC3E}">
        <p14:creationId xmlns:p14="http://schemas.microsoft.com/office/powerpoint/2010/main" val="61306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p:txBody>
          <a:bodyPr>
            <a:normAutofit/>
          </a:bodyPr>
          <a:lstStyle/>
          <a:p>
            <a:r>
              <a:rPr lang="en-US" dirty="0"/>
              <a:t>Reusing UI across native and web</a:t>
            </a:r>
          </a:p>
        </p:txBody>
      </p:sp>
      <p:sp>
        <p:nvSpPr>
          <p:cNvPr id="53" name="TextBox 52">
            <a:extLst>
              <a:ext uri="{FF2B5EF4-FFF2-40B4-BE49-F238E27FC236}">
                <a16:creationId xmlns:a16="http://schemas.microsoft.com/office/drawing/2014/main" id="{ED2E3EC5-C4D7-AB03-6B53-1848947B0A75}"/>
              </a:ext>
            </a:extLst>
          </p:cNvPr>
          <p:cNvSpPr txBox="1"/>
          <p:nvPr/>
        </p:nvSpPr>
        <p:spPr>
          <a:xfrm>
            <a:off x="1426082" y="1715093"/>
            <a:ext cx="3020905" cy="523220"/>
          </a:xfrm>
          <a:prstGeom prst="rect">
            <a:avLst/>
          </a:prstGeom>
          <a:noFill/>
        </p:spPr>
        <p:txBody>
          <a:bodyPr wrap="square" rtlCol="0">
            <a:spAutoFit/>
          </a:bodyPr>
          <a:lstStyle/>
          <a:p>
            <a:pPr algn="ctr"/>
            <a:r>
              <a:rPr lang="en-US" sz="2800" dirty="0"/>
              <a:t>Web</a:t>
            </a:r>
          </a:p>
        </p:txBody>
      </p:sp>
      <p:sp>
        <p:nvSpPr>
          <p:cNvPr id="4" name="Rounded Rectangle 58">
            <a:extLst>
              <a:ext uri="{FF2B5EF4-FFF2-40B4-BE49-F238E27FC236}">
                <a16:creationId xmlns:a16="http://schemas.microsoft.com/office/drawing/2014/main" id="{FA5DC1B4-3D94-2CA6-3384-2D38FC44B834}"/>
              </a:ext>
            </a:extLst>
          </p:cNvPr>
          <p:cNvSpPr/>
          <p:nvPr/>
        </p:nvSpPr>
        <p:spPr bwMode="auto">
          <a:xfrm>
            <a:off x="1283948" y="2288973"/>
            <a:ext cx="3305175" cy="1841897"/>
          </a:xfrm>
          <a:prstGeom prst="roundRect">
            <a:avLst>
              <a:gd name="adj" fmla="val 10277"/>
            </a:avLst>
          </a:prstGeom>
          <a:solidFill>
            <a:srgbClr val="41276C"/>
          </a:solidFill>
          <a:ln w="6350" cap="flat" cmpd="sng" algn="ctr">
            <a:solidFill>
              <a:schemeClr val="accent5"/>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t>Blazor web app</a:t>
            </a:r>
          </a:p>
          <a:p>
            <a:pPr marL="0" marR="0" lvl="0" indent="0" algn="ctr" defTabSz="932472" eaLnBrk="1" fontAlgn="base" latinLnBrk="0" hangingPunct="1">
              <a:lnSpc>
                <a:spcPct val="100000"/>
              </a:lnSpc>
              <a:spcBef>
                <a:spcPct val="0"/>
              </a:spcBef>
              <a:spcAft>
                <a:spcPct val="0"/>
              </a:spcAft>
              <a:buClrTx/>
              <a:buSzTx/>
              <a:buFontTx/>
              <a:buNone/>
              <a:tabLst/>
              <a:defRPr/>
            </a:pPr>
            <a:endParaRPr lang="en-US" sz="2400" kern="0">
              <a:solidFill>
                <a:srgbClr val="FFFFFF"/>
              </a:solidFill>
              <a:ea typeface="Open Sans" panose="020B0606030504020204" pitchFamily="34" charset="0"/>
              <a:cs typeface="Segoe UI Semibold" panose="020B05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i="1" u="none" strike="noStrike" kern="0" cap="none" spc="0" normalizeH="0" baseline="0" noProof="0" err="1">
                <a:ln>
                  <a:noFill/>
                </a:ln>
                <a:solidFill>
                  <a:srgbClr val="FFFFFF"/>
                </a:solidFill>
                <a:effectLst/>
                <a:uLnTx/>
                <a:uFillTx/>
                <a:ea typeface="Open Sans" panose="020B0606030504020204" pitchFamily="34" charset="0"/>
                <a:cs typeface="Segoe UI Semibold" panose="020B0502040204020203" pitchFamily="34" charset="0"/>
              </a:rPr>
              <a:t>MyApp.Web</a:t>
            </a:r>
            <a:endParaRPr kumimoji="0" lang="en-US"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54" name="TextBox 53">
            <a:extLst>
              <a:ext uri="{FF2B5EF4-FFF2-40B4-BE49-F238E27FC236}">
                <a16:creationId xmlns:a16="http://schemas.microsoft.com/office/drawing/2014/main" id="{CF6BDBDC-E3EB-6AE7-189D-80E93ECA9448}"/>
              </a:ext>
            </a:extLst>
          </p:cNvPr>
          <p:cNvSpPr txBox="1"/>
          <p:nvPr/>
        </p:nvSpPr>
        <p:spPr>
          <a:xfrm>
            <a:off x="7572081" y="1690688"/>
            <a:ext cx="3020905" cy="523220"/>
          </a:xfrm>
          <a:prstGeom prst="rect">
            <a:avLst/>
          </a:prstGeom>
          <a:noFill/>
        </p:spPr>
        <p:txBody>
          <a:bodyPr wrap="square" rtlCol="0">
            <a:spAutoFit/>
          </a:bodyPr>
          <a:lstStyle/>
          <a:p>
            <a:pPr algn="ctr"/>
            <a:r>
              <a:rPr lang="en-US" sz="2800"/>
              <a:t>Native</a:t>
            </a:r>
          </a:p>
        </p:txBody>
      </p:sp>
      <p:sp>
        <p:nvSpPr>
          <p:cNvPr id="39" name="Rounded Rectangle 58">
            <a:extLst>
              <a:ext uri="{FF2B5EF4-FFF2-40B4-BE49-F238E27FC236}">
                <a16:creationId xmlns:a16="http://schemas.microsoft.com/office/drawing/2014/main" id="{4839151C-11B9-743C-DC10-193FF832C0E3}"/>
              </a:ext>
            </a:extLst>
          </p:cNvPr>
          <p:cNvSpPr/>
          <p:nvPr/>
        </p:nvSpPr>
        <p:spPr bwMode="auto">
          <a:xfrm>
            <a:off x="7524454" y="2288973"/>
            <a:ext cx="3305175" cy="1841897"/>
          </a:xfrm>
          <a:prstGeom prst="roundRect">
            <a:avLst>
              <a:gd name="adj" fmla="val 10277"/>
            </a:avLst>
          </a:prstGeom>
          <a:solidFill>
            <a:srgbClr val="41276C"/>
          </a:solidFill>
          <a:ln w="6350" cap="flat" cmpd="sng" algn="ctr">
            <a:solidFill>
              <a:schemeClr val="accent5"/>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a:noFill/>
                </a:ln>
                <a:solidFill>
                  <a:srgbClr val="FFFFFF"/>
                </a:solidFill>
                <a:effectLst/>
                <a:uLnTx/>
                <a:uFillTx/>
                <a:ea typeface="Open Sans" panose="020B0606030504020204" pitchFamily="34" charset="0"/>
                <a:cs typeface="Segoe UI Semibold" panose="020B0502040204020203" pitchFamily="34" charset="0"/>
              </a:rPr>
              <a:t>MAUI hybrid app</a:t>
            </a:r>
          </a:p>
          <a:p>
            <a:pPr marL="0" marR="0" lvl="0" indent="0" algn="ctr" defTabSz="932472" eaLnBrk="1" fontAlgn="base" latinLnBrk="0" hangingPunct="1">
              <a:lnSpc>
                <a:spcPct val="100000"/>
              </a:lnSpc>
              <a:spcBef>
                <a:spcPct val="0"/>
              </a:spcBef>
              <a:spcAft>
                <a:spcPct val="0"/>
              </a:spcAft>
              <a:buClrTx/>
              <a:buSzTx/>
              <a:buFontTx/>
              <a:buNone/>
              <a:tabLst/>
              <a:defRPr/>
            </a:pPr>
            <a:endParaRPr lang="en-US" sz="2400" kern="0" dirty="0">
              <a:solidFill>
                <a:srgbClr val="FFFFFF"/>
              </a:solidFill>
              <a:ea typeface="Open Sans" panose="020B0606030504020204" pitchFamily="34" charset="0"/>
              <a:cs typeface="Segoe UI Semibold" panose="020B0502040204020203"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i="1" u="none" strike="noStrike" kern="0" cap="none" spc="0" normalizeH="0" baseline="0" noProof="0" dirty="0" err="1">
                <a:ln>
                  <a:noFill/>
                </a:ln>
                <a:solidFill>
                  <a:srgbClr val="FFFFFF"/>
                </a:solidFill>
                <a:effectLst/>
                <a:uLnTx/>
                <a:uFillTx/>
                <a:ea typeface="Open Sans" panose="020B0606030504020204" pitchFamily="34" charset="0"/>
                <a:cs typeface="Segoe UI Semibold" panose="020B0502040204020203" pitchFamily="34" charset="0"/>
              </a:rPr>
              <a:t>MyApp.MAUI</a:t>
            </a:r>
            <a:endParaRPr kumimoji="0" lang="en-US" i="1" u="none" strike="noStrike" kern="0" cap="none" spc="0" normalizeH="0" baseline="0" noProof="0" dirty="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63" name="TextBox 62">
            <a:extLst>
              <a:ext uri="{FF2B5EF4-FFF2-40B4-BE49-F238E27FC236}">
                <a16:creationId xmlns:a16="http://schemas.microsoft.com/office/drawing/2014/main" id="{874D9CA8-262A-972D-D942-9E430B96416F}"/>
              </a:ext>
            </a:extLst>
          </p:cNvPr>
          <p:cNvSpPr txBox="1"/>
          <p:nvPr/>
        </p:nvSpPr>
        <p:spPr>
          <a:xfrm>
            <a:off x="4494479" y="4261783"/>
            <a:ext cx="3203041" cy="369332"/>
          </a:xfrm>
          <a:prstGeom prst="rect">
            <a:avLst/>
          </a:prstGeom>
          <a:noFill/>
        </p:spPr>
        <p:txBody>
          <a:bodyPr wrap="square" rtlCol="0">
            <a:spAutoFit/>
          </a:bodyPr>
          <a:lstStyle/>
          <a:p>
            <a:pPr algn="ctr"/>
            <a:r>
              <a:rPr lang="en-US"/>
              <a:t>Shared UI &amp; Interfaces</a:t>
            </a:r>
          </a:p>
        </p:txBody>
      </p:sp>
      <p:grpSp>
        <p:nvGrpSpPr>
          <p:cNvPr id="52" name="Group 51" descr="Razor Class Library">
            <a:extLst>
              <a:ext uri="{FF2B5EF4-FFF2-40B4-BE49-F238E27FC236}">
                <a16:creationId xmlns:a16="http://schemas.microsoft.com/office/drawing/2014/main" id="{8FEF65D9-BC79-F22F-DDDB-4232DB61AC52}"/>
              </a:ext>
            </a:extLst>
          </p:cNvPr>
          <p:cNvGrpSpPr/>
          <p:nvPr/>
        </p:nvGrpSpPr>
        <p:grpSpPr>
          <a:xfrm>
            <a:off x="4479082" y="4704750"/>
            <a:ext cx="3203041" cy="1841897"/>
            <a:chOff x="4515430" y="4662110"/>
            <a:chExt cx="3203041" cy="1841897"/>
          </a:xfrm>
          <a:solidFill>
            <a:srgbClr val="41276C"/>
          </a:solidFill>
          <a:effectLst>
            <a:outerShdw blurRad="50800" dist="38100" dir="2700000" algn="tl" rotWithShape="0">
              <a:prstClr val="black">
                <a:alpha val="40000"/>
              </a:prstClr>
            </a:outerShdw>
          </a:effectLst>
        </p:grpSpPr>
        <p:sp>
          <p:nvSpPr>
            <p:cNvPr id="3" name="Rounded Rectangle 58">
              <a:extLst>
                <a:ext uri="{FF2B5EF4-FFF2-40B4-BE49-F238E27FC236}">
                  <a16:creationId xmlns:a16="http://schemas.microsoft.com/office/drawing/2014/main" id="{B507C3F9-DAEA-D05B-BABA-4B1ACBFD1E10}"/>
                </a:ext>
              </a:extLst>
            </p:cNvPr>
            <p:cNvSpPr/>
            <p:nvPr/>
          </p:nvSpPr>
          <p:spPr bwMode="auto">
            <a:xfrm>
              <a:off x="4515430" y="4662110"/>
              <a:ext cx="3203041" cy="1841897"/>
            </a:xfrm>
            <a:prstGeom prst="roundRect">
              <a:avLst>
                <a:gd name="adj" fmla="val 10277"/>
              </a:avLst>
            </a:prstGeom>
            <a:grpFill/>
            <a:ln w="63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t>Razor class library</a:t>
              </a:r>
            </a:p>
            <a:p>
              <a:pPr marL="0" marR="0" lvl="0" indent="0" algn="ctr" defTabSz="932472" eaLnBrk="1" fontAlgn="base" latinLnBrk="0" hangingPunct="1">
                <a:lnSpc>
                  <a:spcPct val="100000"/>
                </a:lnSpc>
                <a:spcBef>
                  <a:spcPct val="0"/>
                </a:spcBef>
                <a:spcAft>
                  <a:spcPct val="0"/>
                </a:spcAft>
                <a:buClrTx/>
                <a:buSzTx/>
                <a:buFontTx/>
                <a:buNone/>
                <a:tabLst/>
                <a:defRPr/>
              </a:pPr>
              <a:br>
                <a:rPr kumimoji="0" lang="en-US" sz="1600"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rPr>
              </a:br>
              <a:r>
                <a:rPr kumimoji="0" lang="en-US" i="1" u="none" strike="noStrike" kern="0" cap="none" spc="0" normalizeH="0" baseline="0" noProof="0" err="1">
                  <a:ln>
                    <a:noFill/>
                  </a:ln>
                  <a:solidFill>
                    <a:srgbClr val="FFFFFF"/>
                  </a:solidFill>
                  <a:effectLst/>
                  <a:uLnTx/>
                  <a:uFillTx/>
                  <a:ea typeface="Open Sans" panose="020B0606030504020204" pitchFamily="34" charset="0"/>
                  <a:cs typeface="Segoe UI Semibold" panose="020B0502040204020203" pitchFamily="34" charset="0"/>
                </a:rPr>
                <a:t>MyApp.Shared</a:t>
              </a:r>
              <a:endParaRPr kumimoji="0" lang="en-US" i="1" u="none" strike="noStrike" kern="0" cap="none" spc="0" normalizeH="0" baseline="0" noProof="0">
                <a:ln>
                  <a:noFill/>
                </a:ln>
                <a:solidFill>
                  <a:srgbClr val="FFFFFF"/>
                </a:solidFill>
                <a:effectLst/>
                <a:uLnTx/>
                <a:uFillTx/>
                <a:ea typeface="Open Sans" panose="020B0606030504020204"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43A49780-07F0-84C0-85A0-8FE49FEA2F18}"/>
                </a:ext>
              </a:extLst>
            </p:cNvPr>
            <p:cNvSpPr/>
            <p:nvPr/>
          </p:nvSpPr>
          <p:spPr bwMode="auto">
            <a:xfrm>
              <a:off x="5249699" y="5818936"/>
              <a:ext cx="1734502" cy="611436"/>
            </a:xfrm>
            <a:prstGeom prst="rect">
              <a:avLst/>
            </a:prstGeom>
            <a:grp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Open Sans" panose="020B0606030504020204" pitchFamily="34" charset="0"/>
                  <a:cs typeface="Open Sans" panose="020B0606030504020204" pitchFamily="34" charset="0"/>
                </a:rPr>
                <a:t>Razor Components</a:t>
              </a:r>
            </a:p>
          </p:txBody>
        </p:sp>
      </p:grpSp>
      <p:cxnSp>
        <p:nvCxnSpPr>
          <p:cNvPr id="56" name="Straight Arrow Connector 55">
            <a:extLst>
              <a:ext uri="{FF2B5EF4-FFF2-40B4-BE49-F238E27FC236}">
                <a16:creationId xmlns:a16="http://schemas.microsoft.com/office/drawing/2014/main" id="{2229609E-7C29-BE6A-B07A-71D497B8A87F}"/>
              </a:ext>
              <a:ext uri="{C183D7F6-B498-43B3-948B-1728B52AA6E4}">
                <adec:decorative xmlns:adec="http://schemas.microsoft.com/office/drawing/2017/decorative" val="1"/>
              </a:ext>
            </a:extLst>
          </p:cNvPr>
          <p:cNvCxnSpPr/>
          <p:nvPr/>
        </p:nvCxnSpPr>
        <p:spPr>
          <a:xfrm flipH="1" flipV="1">
            <a:off x="4183498" y="4130870"/>
            <a:ext cx="405625" cy="57388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3B1CA3F-AA46-538A-7F09-444E5262CF94}"/>
              </a:ext>
              <a:ext uri="{C183D7F6-B498-43B3-948B-1728B52AA6E4}">
                <adec:decorative xmlns:adec="http://schemas.microsoft.com/office/drawing/2017/decorative" val="1"/>
              </a:ext>
            </a:extLst>
          </p:cNvPr>
          <p:cNvCxnSpPr>
            <a:cxnSpLocks/>
          </p:cNvCxnSpPr>
          <p:nvPr/>
        </p:nvCxnSpPr>
        <p:spPr>
          <a:xfrm flipV="1">
            <a:off x="7572081" y="4130870"/>
            <a:ext cx="501171" cy="57388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03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BF398E9A-25AB-B8FE-4D0C-CE264764D360}"/>
              </a:ext>
            </a:extLst>
          </p:cNvPr>
          <p:cNvSpPr>
            <a:spLocks noGrp="1"/>
          </p:cNvSpPr>
          <p:nvPr>
            <p:ph type="title"/>
          </p:nvPr>
        </p:nvSpPr>
        <p:spPr>
          <a:xfrm>
            <a:off x="612648" y="612648"/>
            <a:ext cx="11018520" cy="553998"/>
          </a:xfrm>
        </p:spPr>
        <p:txBody>
          <a:bodyPr>
            <a:normAutofit fontScale="90000"/>
          </a:bodyPr>
          <a:lstStyle/>
          <a:p>
            <a:pPr algn="ctr"/>
            <a:r>
              <a:rPr lang="en-US" sz="4000" dirty="0"/>
              <a:t>.NET offers choice for client app developers</a:t>
            </a:r>
          </a:p>
        </p:txBody>
      </p:sp>
      <p:sp>
        <p:nvSpPr>
          <p:cNvPr id="33" name="Rounded Rectangle 32">
            <a:extLst>
              <a:ext uri="{FF2B5EF4-FFF2-40B4-BE49-F238E27FC236}">
                <a16:creationId xmlns:a16="http://schemas.microsoft.com/office/drawing/2014/main" id="{D8EC57D4-C3F8-907C-9AD0-0F02298B2DD0}"/>
              </a:ext>
            </a:extLst>
          </p:cNvPr>
          <p:cNvSpPr/>
          <p:nvPr/>
        </p:nvSpPr>
        <p:spPr bwMode="auto">
          <a:xfrm>
            <a:off x="7778204" y="2286029"/>
            <a:ext cx="2219790" cy="2963425"/>
          </a:xfrm>
          <a:prstGeom prst="roundRect">
            <a:avLst>
              <a:gd name="adj" fmla="val 4875"/>
            </a:avLst>
          </a:prstGeom>
          <a:solidFill>
            <a:srgbClr val="DED7F7"/>
          </a:solidFill>
          <a:ln>
            <a:solidFill>
              <a:srgbClr val="512B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tx1"/>
              </a:solidFill>
              <a:effectLst/>
              <a:uLnTx/>
              <a:uFillTx/>
              <a:latin typeface="Aptos"/>
              <a:ea typeface="Segoe UI" panose="020B0502040204020203" pitchFamily="34" charset="0"/>
              <a:cs typeface="Segoe UI" panose="020B0502040204020203" pitchFamily="34" charset="0"/>
            </a:endParaRPr>
          </a:p>
        </p:txBody>
      </p:sp>
      <p:sp>
        <p:nvSpPr>
          <p:cNvPr id="34" name="Rounded Rectangle 33">
            <a:extLst>
              <a:ext uri="{FF2B5EF4-FFF2-40B4-BE49-F238E27FC236}">
                <a16:creationId xmlns:a16="http://schemas.microsoft.com/office/drawing/2014/main" id="{5B8CDD9C-8F38-EFA2-2FFF-597A8F0ED6E8}"/>
              </a:ext>
            </a:extLst>
          </p:cNvPr>
          <p:cNvSpPr/>
          <p:nvPr/>
        </p:nvSpPr>
        <p:spPr bwMode="auto">
          <a:xfrm>
            <a:off x="4448312" y="2286029"/>
            <a:ext cx="3100502" cy="2963425"/>
          </a:xfrm>
          <a:prstGeom prst="roundRect">
            <a:avLst>
              <a:gd name="adj" fmla="val 3768"/>
            </a:avLst>
          </a:prstGeom>
          <a:solidFill>
            <a:srgbClr val="DED7F7"/>
          </a:solidFill>
          <a:ln>
            <a:solidFill>
              <a:srgbClr val="512B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tx1"/>
              </a:solidFill>
              <a:effectLst/>
              <a:uLnTx/>
              <a:uFillTx/>
              <a:latin typeface="Aptos"/>
              <a:ea typeface="Segoe UI" panose="020B0502040204020203" pitchFamily="34" charset="0"/>
              <a:cs typeface="Segoe UI" panose="020B0502040204020203" pitchFamily="34" charset="0"/>
            </a:endParaRPr>
          </a:p>
        </p:txBody>
      </p:sp>
      <p:sp>
        <p:nvSpPr>
          <p:cNvPr id="35" name="Rounded Rectangle 34">
            <a:extLst>
              <a:ext uri="{FF2B5EF4-FFF2-40B4-BE49-F238E27FC236}">
                <a16:creationId xmlns:a16="http://schemas.microsoft.com/office/drawing/2014/main" id="{C5642E8E-0838-6C94-1BB7-F56332C79FD1}"/>
              </a:ext>
            </a:extLst>
          </p:cNvPr>
          <p:cNvSpPr/>
          <p:nvPr/>
        </p:nvSpPr>
        <p:spPr bwMode="auto">
          <a:xfrm>
            <a:off x="2004236" y="2286029"/>
            <a:ext cx="2219790" cy="2963425"/>
          </a:xfrm>
          <a:prstGeom prst="roundRect">
            <a:avLst>
              <a:gd name="adj" fmla="val 4875"/>
            </a:avLst>
          </a:prstGeom>
          <a:solidFill>
            <a:srgbClr val="DED7F7"/>
          </a:solidFill>
          <a:ln>
            <a:solidFill>
              <a:srgbClr val="512B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chemeClr val="tx1"/>
              </a:solidFill>
              <a:effectLst/>
              <a:uLnTx/>
              <a:uFillTx/>
              <a:latin typeface="Aptos"/>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08046C54-A569-A607-2B72-E13E11E6CFC3}"/>
              </a:ext>
            </a:extLst>
          </p:cNvPr>
          <p:cNvSpPr txBox="1"/>
          <p:nvPr/>
        </p:nvSpPr>
        <p:spPr>
          <a:xfrm>
            <a:off x="365959" y="3572201"/>
            <a:ext cx="1272615"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A20A0"/>
                </a:solidFill>
                <a:effectLst/>
                <a:uLnTx/>
                <a:uFillTx/>
                <a:latin typeface="Aptos"/>
                <a:ea typeface="Open Sans SemiBold" panose="020B0706030804020204" pitchFamily="34" charset="0"/>
                <a:cs typeface="Open Sans SemiBold" panose="020B0706030804020204" pitchFamily="34" charset="0"/>
              </a:rPr>
              <a:t>Depth</a:t>
            </a:r>
          </a:p>
        </p:txBody>
      </p:sp>
      <p:sp>
        <p:nvSpPr>
          <p:cNvPr id="37" name="TextBox 36">
            <a:extLst>
              <a:ext uri="{FF2B5EF4-FFF2-40B4-BE49-F238E27FC236}">
                <a16:creationId xmlns:a16="http://schemas.microsoft.com/office/drawing/2014/main" id="{A12DD1A6-705B-38D4-773C-35E148D0CCF6}"/>
              </a:ext>
            </a:extLst>
          </p:cNvPr>
          <p:cNvSpPr txBox="1"/>
          <p:nvPr/>
        </p:nvSpPr>
        <p:spPr>
          <a:xfrm>
            <a:off x="10358553" y="3572201"/>
            <a:ext cx="1272615" cy="47837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A20A0"/>
                </a:solidFill>
                <a:effectLst/>
                <a:uLnTx/>
                <a:uFillTx/>
                <a:latin typeface="Aptos"/>
                <a:ea typeface="Open Sans SemiBold" panose="020B0706030804020204" pitchFamily="34" charset="0"/>
                <a:cs typeface="Open Sans SemiBold" panose="020B0706030804020204" pitchFamily="34" charset="0"/>
              </a:rPr>
              <a:t>Reach</a:t>
            </a:r>
          </a:p>
        </p:txBody>
      </p:sp>
      <p:cxnSp>
        <p:nvCxnSpPr>
          <p:cNvPr id="38" name="Straight Arrow Connector 37">
            <a:extLst>
              <a:ext uri="{FF2B5EF4-FFF2-40B4-BE49-F238E27FC236}">
                <a16:creationId xmlns:a16="http://schemas.microsoft.com/office/drawing/2014/main" id="{E90B08C4-8CD1-14A3-2610-8AEB4F695BD5}"/>
              </a:ext>
            </a:extLst>
          </p:cNvPr>
          <p:cNvCxnSpPr>
            <a:cxnSpLocks/>
          </p:cNvCxnSpPr>
          <p:nvPr/>
        </p:nvCxnSpPr>
        <p:spPr>
          <a:xfrm>
            <a:off x="1592563" y="3811118"/>
            <a:ext cx="8812000" cy="0"/>
          </a:xfrm>
          <a:prstGeom prst="straightConnector1">
            <a:avLst/>
          </a:prstGeom>
          <a:gradFill>
            <a:gsLst>
              <a:gs pos="0">
                <a:srgbClr val="50E6FF"/>
              </a:gs>
              <a:gs pos="100000">
                <a:srgbClr val="8661C5"/>
              </a:gs>
            </a:gsLst>
            <a:lin ang="2700000" scaled="0"/>
          </a:gradFill>
          <a:ln w="44450">
            <a:solidFill>
              <a:srgbClr val="8B73E2"/>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39" name="TextBox 38">
            <a:extLst>
              <a:ext uri="{FF2B5EF4-FFF2-40B4-BE49-F238E27FC236}">
                <a16:creationId xmlns:a16="http://schemas.microsoft.com/office/drawing/2014/main" id="{75BF5239-092A-9F31-3A6D-091BB7CB310B}"/>
              </a:ext>
            </a:extLst>
          </p:cNvPr>
          <p:cNvSpPr txBox="1"/>
          <p:nvPr/>
        </p:nvSpPr>
        <p:spPr>
          <a:xfrm>
            <a:off x="4438103" y="4440943"/>
            <a:ext cx="3105569"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chemeClr val="tx2"/>
                </a:solidFill>
                <a:effectLst/>
                <a:uLnTx/>
                <a:uFillTx/>
                <a:latin typeface="Aptos"/>
                <a:ea typeface="Open Sans" panose="020B0606030504020204" pitchFamily="34" charset="0"/>
                <a:cs typeface="Segoe UI Semibold" panose="020B0702040204020203" pitchFamily="34" charset="0"/>
              </a:rPr>
              <a:t>Hybrid</a:t>
            </a:r>
          </a:p>
        </p:txBody>
      </p:sp>
      <p:sp>
        <p:nvSpPr>
          <p:cNvPr id="40" name="TextBox 39">
            <a:extLst>
              <a:ext uri="{FF2B5EF4-FFF2-40B4-BE49-F238E27FC236}">
                <a16:creationId xmlns:a16="http://schemas.microsoft.com/office/drawing/2014/main" id="{BE35A5C3-CD2F-A5B9-5997-8521450087BA}"/>
              </a:ext>
            </a:extLst>
          </p:cNvPr>
          <p:cNvSpPr txBox="1"/>
          <p:nvPr/>
        </p:nvSpPr>
        <p:spPr>
          <a:xfrm>
            <a:off x="7783309" y="4440943"/>
            <a:ext cx="2219596" cy="374846"/>
          </a:xfrm>
          <a:prstGeom prst="rect">
            <a:avLst/>
          </a:prstGeom>
          <a:noFill/>
        </p:spPr>
        <p:txBody>
          <a:bodyPr wrap="square" rtlCol="0">
            <a:spAutoFit/>
          </a:bodyPr>
          <a:lstStyle/>
          <a:p>
            <a:pPr algn="ctr" defTabSz="932597">
              <a:defRPr/>
            </a:pPr>
            <a:r>
              <a:rPr lang="en-US" sz="1836" dirty="0">
                <a:solidFill>
                  <a:schemeClr val="tx2"/>
                </a:solidFill>
                <a:ea typeface="Open Sans" panose="020B0606030504020204" pitchFamily="34" charset="0"/>
                <a:cs typeface="Segoe UI Semibold" panose="020B0702040204020203" pitchFamily="34" charset="0"/>
              </a:rPr>
              <a:t>Websites and PWAs</a:t>
            </a:r>
          </a:p>
        </p:txBody>
      </p:sp>
      <p:sp>
        <p:nvSpPr>
          <p:cNvPr id="41" name="TextBox 40">
            <a:extLst>
              <a:ext uri="{FF2B5EF4-FFF2-40B4-BE49-F238E27FC236}">
                <a16:creationId xmlns:a16="http://schemas.microsoft.com/office/drawing/2014/main" id="{6F2F4988-A221-ABE2-9693-951B887B0A6A}"/>
              </a:ext>
            </a:extLst>
          </p:cNvPr>
          <p:cNvSpPr txBox="1"/>
          <p:nvPr/>
        </p:nvSpPr>
        <p:spPr>
          <a:xfrm>
            <a:off x="4443207" y="2568413"/>
            <a:ext cx="3105569" cy="38230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effectLst/>
                <a:uLnTx/>
                <a:uFillTx/>
                <a:latin typeface="Aptos"/>
                <a:ea typeface="Open Sans" panose="020B0606030504020204" pitchFamily="34" charset="0"/>
                <a:cs typeface="Open Sans" panose="020B0606030504020204" pitchFamily="34" charset="0"/>
              </a:rPr>
              <a:t>.NET MAUI + BLAZOR</a:t>
            </a:r>
          </a:p>
        </p:txBody>
      </p:sp>
      <p:sp>
        <p:nvSpPr>
          <p:cNvPr id="42" name="TextBox 41">
            <a:extLst>
              <a:ext uri="{FF2B5EF4-FFF2-40B4-BE49-F238E27FC236}">
                <a16:creationId xmlns:a16="http://schemas.microsoft.com/office/drawing/2014/main" id="{A22C0EF0-FDEE-3763-A9EB-A8CCD4D0AB21}"/>
              </a:ext>
            </a:extLst>
          </p:cNvPr>
          <p:cNvSpPr txBox="1"/>
          <p:nvPr/>
        </p:nvSpPr>
        <p:spPr>
          <a:xfrm>
            <a:off x="7773294" y="2568413"/>
            <a:ext cx="2219596" cy="657359"/>
          </a:xfrm>
          <a:prstGeom prst="rect">
            <a:avLst/>
          </a:prstGeom>
          <a:noFill/>
        </p:spPr>
        <p:txBody>
          <a:bodyPr wrap="square" rtlCol="0">
            <a:spAutoFit/>
          </a:bodyPr>
          <a:lstStyle/>
          <a:p>
            <a:pPr algn="ctr" defTabSz="932597">
              <a:defRPr/>
            </a:pPr>
            <a:r>
              <a:rPr lang="en-US" sz="1836" dirty="0">
                <a:ea typeface="Open Sans" panose="020B0606030504020204" pitchFamily="34" charset="0"/>
                <a:cs typeface="Open Sans" panose="020B0606030504020204" pitchFamily="34" charset="0"/>
              </a:rPr>
              <a:t>BLAZOR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effectLst/>
              <a:uLnTx/>
              <a:uFillTx/>
              <a:latin typeface="Aptos"/>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17A3717E-C3FC-C740-3242-0C52ADD7962A}"/>
              </a:ext>
            </a:extLst>
          </p:cNvPr>
          <p:cNvSpPr txBox="1"/>
          <p:nvPr/>
        </p:nvSpPr>
        <p:spPr>
          <a:xfrm>
            <a:off x="1994221" y="4440944"/>
            <a:ext cx="2219596" cy="374846"/>
          </a:xfrm>
          <a:prstGeom prst="rect">
            <a:avLst/>
          </a:prstGeom>
          <a:noFill/>
        </p:spPr>
        <p:txBody>
          <a:bodyPr wrap="square" rtlCol="0">
            <a:spAutoFit/>
          </a:bodyPr>
          <a:lstStyle/>
          <a:p>
            <a:pPr algn="ctr" defTabSz="932597">
              <a:defRPr/>
            </a:pPr>
            <a:r>
              <a:rPr lang="en-US" sz="1836" dirty="0">
                <a:solidFill>
                  <a:schemeClr val="tx2"/>
                </a:solidFill>
                <a:ea typeface="Open Sans" panose="020B0606030504020204" pitchFamily="34" charset="0"/>
                <a:cs typeface="Segoe UI Semibold" panose="020B0702040204020203" pitchFamily="34" charset="0"/>
              </a:rPr>
              <a:t>Native apps</a:t>
            </a:r>
          </a:p>
        </p:txBody>
      </p:sp>
      <p:sp>
        <p:nvSpPr>
          <p:cNvPr id="44" name="TextBox 43">
            <a:extLst>
              <a:ext uri="{FF2B5EF4-FFF2-40B4-BE49-F238E27FC236}">
                <a16:creationId xmlns:a16="http://schemas.microsoft.com/office/drawing/2014/main" id="{5AA63EED-4BE9-C88E-68F1-9D0C6DCC44E6}"/>
              </a:ext>
            </a:extLst>
          </p:cNvPr>
          <p:cNvSpPr txBox="1"/>
          <p:nvPr/>
        </p:nvSpPr>
        <p:spPr>
          <a:xfrm>
            <a:off x="2000792" y="2568413"/>
            <a:ext cx="2219596" cy="374846"/>
          </a:xfrm>
          <a:prstGeom prst="rect">
            <a:avLst/>
          </a:prstGeom>
          <a:noFill/>
        </p:spPr>
        <p:txBody>
          <a:bodyPr wrap="square" rtlCol="0">
            <a:spAutoFit/>
          </a:bodyPr>
          <a:lstStyle/>
          <a:p>
            <a:pPr algn="ctr" defTabSz="932597">
              <a:defRPr/>
            </a:pPr>
            <a:r>
              <a:rPr lang="en-US" sz="1836" dirty="0">
                <a:ea typeface="Open Sans" panose="020B0606030504020204" pitchFamily="34" charset="0"/>
                <a:cs typeface="Open Sans" panose="020B0606030504020204" pitchFamily="34" charset="0"/>
              </a:rPr>
              <a:t>.NET MAUI </a:t>
            </a:r>
          </a:p>
        </p:txBody>
      </p:sp>
      <p:sp>
        <p:nvSpPr>
          <p:cNvPr id="45" name="TextBox 44">
            <a:extLst>
              <a:ext uri="{FF2B5EF4-FFF2-40B4-BE49-F238E27FC236}">
                <a16:creationId xmlns:a16="http://schemas.microsoft.com/office/drawing/2014/main" id="{1EE41554-CF69-6869-2582-7C519BFA8D8B}"/>
              </a:ext>
            </a:extLst>
          </p:cNvPr>
          <p:cNvSpPr txBox="1"/>
          <p:nvPr/>
        </p:nvSpPr>
        <p:spPr>
          <a:xfrm>
            <a:off x="2000792" y="2919941"/>
            <a:ext cx="2219596" cy="31828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effectLst/>
                <a:uLnTx/>
                <a:uFillTx/>
                <a:latin typeface="Aptos"/>
                <a:ea typeface="Open Sans" panose="020B0606030504020204" pitchFamily="34" charset="0"/>
                <a:cs typeface="Open Sans" panose="020B0606030504020204" pitchFamily="34" charset="0"/>
              </a:rPr>
              <a:t>C#, XAML</a:t>
            </a:r>
          </a:p>
        </p:txBody>
      </p:sp>
      <p:sp>
        <p:nvSpPr>
          <p:cNvPr id="46" name="TextBox 45">
            <a:extLst>
              <a:ext uri="{FF2B5EF4-FFF2-40B4-BE49-F238E27FC236}">
                <a16:creationId xmlns:a16="http://schemas.microsoft.com/office/drawing/2014/main" id="{F956FD8B-CBF3-3981-A3CA-4D4A8FAAFCD5}"/>
              </a:ext>
            </a:extLst>
          </p:cNvPr>
          <p:cNvSpPr txBox="1"/>
          <p:nvPr/>
        </p:nvSpPr>
        <p:spPr>
          <a:xfrm>
            <a:off x="7773294" y="2919941"/>
            <a:ext cx="2219596" cy="312073"/>
          </a:xfrm>
          <a:prstGeom prst="rect">
            <a:avLst/>
          </a:prstGeom>
          <a:noFill/>
        </p:spPr>
        <p:txBody>
          <a:bodyPr wrap="square" rtlCol="0">
            <a:spAutoFit/>
          </a:bodyPr>
          <a:lstStyle/>
          <a:p>
            <a:pPr algn="ctr" defTabSz="932597">
              <a:defRPr/>
            </a:pPr>
            <a:r>
              <a:rPr kumimoji="0" lang="en-US" sz="1428" b="0" i="0" u="none" strike="noStrike" kern="1200" cap="none" spc="0" normalizeH="0" baseline="0" noProof="0" dirty="0">
                <a:ln>
                  <a:noFill/>
                </a:ln>
                <a:effectLst/>
                <a:uLnTx/>
                <a:uFillTx/>
                <a:latin typeface="Aptos"/>
                <a:ea typeface="Open Sans" panose="020B0606030504020204" pitchFamily="34" charset="0"/>
                <a:cs typeface="Open Sans" panose="020B0606030504020204" pitchFamily="34" charset="0"/>
              </a:rPr>
              <a:t>C#, </a:t>
            </a:r>
            <a:r>
              <a:rPr lang="en-US" sz="1428" dirty="0">
                <a:ea typeface="Open Sans" panose="020B0606030504020204" pitchFamily="34" charset="0"/>
                <a:cs typeface="Open Sans" panose="020B0606030504020204" pitchFamily="34" charset="0"/>
              </a:rPr>
              <a:t>HTML, CSS</a:t>
            </a:r>
            <a:endParaRPr kumimoji="0" lang="en-US" sz="1428" b="0" i="0" u="none" strike="noStrike" kern="1200" cap="none" spc="0" normalizeH="0" baseline="0" noProof="0" dirty="0">
              <a:ln>
                <a:noFill/>
              </a:ln>
              <a:effectLst/>
              <a:uLnTx/>
              <a:uFillTx/>
              <a:latin typeface="Aptos"/>
              <a:ea typeface="Open Sans" panose="020B0606030504020204" pitchFamily="34" charset="0"/>
              <a:cs typeface="Open Sans" panose="020B0606030504020204" pitchFamily="34" charset="0"/>
            </a:endParaRPr>
          </a:p>
        </p:txBody>
      </p:sp>
      <p:sp>
        <p:nvSpPr>
          <p:cNvPr id="47" name="Oval 46">
            <a:extLst>
              <a:ext uri="{FF2B5EF4-FFF2-40B4-BE49-F238E27FC236}">
                <a16:creationId xmlns:a16="http://schemas.microsoft.com/office/drawing/2014/main" id="{A77B481B-D6AF-5EED-5C4C-AD3FCA02B69D}"/>
              </a:ext>
            </a:extLst>
          </p:cNvPr>
          <p:cNvSpPr/>
          <p:nvPr/>
        </p:nvSpPr>
        <p:spPr bwMode="auto">
          <a:xfrm>
            <a:off x="2725734" y="3456700"/>
            <a:ext cx="756569" cy="756569"/>
          </a:xfrm>
          <a:prstGeom prst="ellipse">
            <a:avLst/>
          </a:prstGeom>
          <a:solidFill>
            <a:srgbClr val="14053A"/>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chemeClr val="tx1"/>
              </a:solidFill>
              <a:effectLst/>
              <a:uLnTx/>
              <a:uFillTx/>
              <a:latin typeface="Aptos"/>
              <a:ea typeface="Segoe UI" pitchFamily="34" charset="0"/>
              <a:cs typeface="Segoe UI" pitchFamily="34" charset="0"/>
            </a:endParaRPr>
          </a:p>
        </p:txBody>
      </p:sp>
      <p:sp>
        <p:nvSpPr>
          <p:cNvPr id="48" name="Oval 47">
            <a:extLst>
              <a:ext uri="{FF2B5EF4-FFF2-40B4-BE49-F238E27FC236}">
                <a16:creationId xmlns:a16="http://schemas.microsoft.com/office/drawing/2014/main" id="{B096C7EF-0A58-D13C-5316-385CABF37AA2}"/>
              </a:ext>
            </a:extLst>
          </p:cNvPr>
          <p:cNvSpPr/>
          <p:nvPr/>
        </p:nvSpPr>
        <p:spPr bwMode="auto">
          <a:xfrm>
            <a:off x="5603482" y="3456700"/>
            <a:ext cx="756569" cy="756569"/>
          </a:xfrm>
          <a:prstGeom prst="ellipse">
            <a:avLst/>
          </a:prstGeom>
          <a:solidFill>
            <a:srgbClr val="1B0947"/>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chemeClr val="tx1"/>
              </a:solidFill>
              <a:effectLst/>
              <a:uLnTx/>
              <a:uFillTx/>
              <a:latin typeface="Aptos"/>
              <a:ea typeface="Segoe UI" pitchFamily="34" charset="0"/>
              <a:cs typeface="Segoe UI" pitchFamily="34" charset="0"/>
            </a:endParaRPr>
          </a:p>
        </p:txBody>
      </p:sp>
      <p:sp>
        <p:nvSpPr>
          <p:cNvPr id="49" name="Oval 48">
            <a:extLst>
              <a:ext uri="{FF2B5EF4-FFF2-40B4-BE49-F238E27FC236}">
                <a16:creationId xmlns:a16="http://schemas.microsoft.com/office/drawing/2014/main" id="{52644CCE-DE9F-744B-525B-2B1A7FBC3B3D}"/>
              </a:ext>
            </a:extLst>
          </p:cNvPr>
          <p:cNvSpPr/>
          <p:nvPr/>
        </p:nvSpPr>
        <p:spPr bwMode="auto">
          <a:xfrm>
            <a:off x="8467906" y="3456700"/>
            <a:ext cx="756569" cy="756569"/>
          </a:xfrm>
          <a:prstGeom prst="ellipse">
            <a:avLst/>
          </a:prstGeom>
          <a:solidFill>
            <a:srgbClr val="1B0947"/>
          </a:solidFill>
          <a:ln w="38100">
            <a:solidFill>
              <a:srgbClr val="8B73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chemeClr val="tx1"/>
              </a:solidFill>
              <a:effectLst/>
              <a:uLnTx/>
              <a:uFillTx/>
              <a:latin typeface="Aptos"/>
              <a:ea typeface="Segoe UI" pitchFamily="34" charset="0"/>
              <a:cs typeface="Segoe UI" pitchFamily="34" charset="0"/>
            </a:endParaRPr>
          </a:p>
        </p:txBody>
      </p:sp>
      <p:pic>
        <p:nvPicPr>
          <p:cNvPr id="50" name="Graphic 14">
            <a:extLst>
              <a:ext uri="{FF2B5EF4-FFF2-40B4-BE49-F238E27FC236}">
                <a16:creationId xmlns:a16="http://schemas.microsoft.com/office/drawing/2014/main" id="{43C0B682-BE0C-429A-7D43-CA252CFFAEF6}"/>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2838592" y="3572201"/>
            <a:ext cx="530851" cy="530851"/>
          </a:xfrm>
          <a:prstGeom prst="rect">
            <a:avLst/>
          </a:prstGeom>
        </p:spPr>
      </p:pic>
      <p:pic>
        <p:nvPicPr>
          <p:cNvPr id="51" name="Graphic 13">
            <a:extLst>
              <a:ext uri="{FF2B5EF4-FFF2-40B4-BE49-F238E27FC236}">
                <a16:creationId xmlns:a16="http://schemas.microsoft.com/office/drawing/2014/main" id="{4AA99BAA-82DE-C641-682A-DB73E93A57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6214" y="3531164"/>
            <a:ext cx="609347" cy="599811"/>
          </a:xfrm>
          <a:prstGeom prst="rect">
            <a:avLst/>
          </a:prstGeom>
        </p:spPr>
      </p:pic>
      <p:pic>
        <p:nvPicPr>
          <p:cNvPr id="2" name="Graphic 23">
            <a:extLst>
              <a:ext uri="{FF2B5EF4-FFF2-40B4-BE49-F238E27FC236}">
                <a16:creationId xmlns:a16="http://schemas.microsoft.com/office/drawing/2014/main" id="{9472E231-1C93-4A06-E789-812F3BB5E3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7710" y="3558726"/>
            <a:ext cx="588321" cy="530851"/>
          </a:xfrm>
          <a:prstGeom prst="rect">
            <a:avLst/>
          </a:prstGeom>
        </p:spPr>
      </p:pic>
    </p:spTree>
    <p:extLst>
      <p:ext uri="{BB962C8B-B14F-4D97-AF65-F5344CB8AC3E}">
        <p14:creationId xmlns:p14="http://schemas.microsoft.com/office/powerpoint/2010/main" val="9053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9" grpId="0"/>
      <p:bldP spid="40" grpId="0"/>
      <p:bldP spid="41" grpId="0"/>
      <p:bldP spid="42" grpId="0"/>
      <p:bldP spid="43" grpId="0"/>
      <p:bldP spid="44" grpId="0"/>
      <p:bldP spid="45" grpId="0"/>
      <p:bldP spid="46" grpId="0"/>
      <p:bldP spid="47"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a:t>Any questions so far?</a:t>
            </a:r>
          </a:p>
        </p:txBody>
      </p:sp>
    </p:spTree>
    <p:extLst>
      <p:ext uri="{BB962C8B-B14F-4D97-AF65-F5344CB8AC3E}">
        <p14:creationId xmlns:p14="http://schemas.microsoft.com/office/powerpoint/2010/main" val="271513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Text Placeholder 4"/>
          <p:cNvSpPr>
            <a:spLocks noGrp="1"/>
          </p:cNvSpPr>
          <p:nvPr>
            <p:ph idx="1"/>
          </p:nvPr>
        </p:nvSpPr>
        <p:spPr/>
        <p:txBody>
          <a:bodyPr>
            <a:noAutofit/>
          </a:bodyPr>
          <a:lstStyle/>
          <a:p>
            <a:pPr marL="560241" indent="-560241">
              <a:lnSpc>
                <a:spcPct val="100000"/>
              </a:lnSpc>
              <a:buFont typeface="Arial" charset="0"/>
              <a:buChar char="•"/>
            </a:pPr>
            <a:r>
              <a:rPr lang="en-US" dirty="0"/>
              <a:t>Introduction to </a:t>
            </a:r>
            <a:r>
              <a:rPr lang="en-US" dirty="0" err="1"/>
              <a:t>Blazor</a:t>
            </a:r>
            <a:r>
              <a:rPr lang="en-US" dirty="0"/>
              <a:t> Hybrid</a:t>
            </a:r>
            <a:endParaRPr lang="en-US" sz="1400" dirty="0"/>
          </a:p>
          <a:p>
            <a:pPr marL="560241" indent="-560241">
              <a:lnSpc>
                <a:spcPct val="100000"/>
              </a:lnSpc>
              <a:buFont typeface="Arial" charset="0"/>
              <a:buChar char="•"/>
            </a:pPr>
            <a:r>
              <a:rPr lang="en-US" dirty="0"/>
              <a:t>Building our First App</a:t>
            </a:r>
          </a:p>
          <a:p>
            <a:pPr marL="560241" indent="-560241">
              <a:lnSpc>
                <a:spcPct val="100000"/>
              </a:lnSpc>
              <a:buFont typeface="Arial" charset="0"/>
              <a:buChar char="•"/>
            </a:pPr>
            <a:r>
              <a:rPr lang="en-US" dirty="0"/>
              <a:t>Displaying Data</a:t>
            </a:r>
          </a:p>
          <a:p>
            <a:pPr marL="560241" indent="-560241">
              <a:lnSpc>
                <a:spcPct val="100000"/>
              </a:lnSpc>
              <a:buFont typeface="Arial" charset="0"/>
              <a:buChar char="•"/>
            </a:pPr>
            <a:r>
              <a:rPr lang="en-US" dirty="0"/>
              <a:t>Update Data &amp; Use Components</a:t>
            </a:r>
          </a:p>
          <a:p>
            <a:pPr marL="560241" indent="-560241">
              <a:lnSpc>
                <a:spcPct val="100000"/>
              </a:lnSpc>
              <a:buFont typeface="Arial" charset="0"/>
              <a:buChar char="•"/>
            </a:pPr>
            <a:r>
              <a:rPr lang="en-US" dirty="0"/>
              <a:t>Navigation</a:t>
            </a:r>
          </a:p>
          <a:p>
            <a:pPr marL="560241" indent="-560241">
              <a:lnSpc>
                <a:spcPct val="100000"/>
              </a:lnSpc>
              <a:buFont typeface="Arial" charset="0"/>
              <a:buChar char="•"/>
            </a:pPr>
            <a:r>
              <a:rPr lang="en-US" dirty="0"/>
              <a:t>Accessing Platform Functionality</a:t>
            </a:r>
          </a:p>
          <a:p>
            <a:pPr marL="560241" indent="-560241">
              <a:lnSpc>
                <a:spcPct val="100000"/>
              </a:lnSpc>
              <a:buFont typeface="Arial" charset="0"/>
              <a:buChar char="•"/>
            </a:pPr>
            <a:r>
              <a:rPr lang="en-US" dirty="0"/>
              <a:t>App Themes</a:t>
            </a:r>
          </a:p>
          <a:p>
            <a:pPr marL="560241" indent="-560241">
              <a:lnSpc>
                <a:spcPct val="100000"/>
              </a:lnSpc>
              <a:buFont typeface="Arial" charset="0"/>
              <a:buChar char="•"/>
            </a:pPr>
            <a:r>
              <a:rPr lang="en-US" dirty="0"/>
              <a:t>Advanced Topics (Sharing State &amp; Reusable Components)</a:t>
            </a:r>
          </a:p>
        </p:txBody>
      </p:sp>
    </p:spTree>
    <p:extLst>
      <p:ext uri="{BB962C8B-B14F-4D97-AF65-F5344CB8AC3E}">
        <p14:creationId xmlns:p14="http://schemas.microsoft.com/office/powerpoint/2010/main" val="18577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0 – </a:t>
            </a:r>
            <a:br>
              <a:rPr lang="en-US" dirty="0"/>
            </a:br>
            <a:r>
              <a:rPr lang="en-US" dirty="0"/>
              <a:t>Introduction</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https://aka.ms/blazor-hybrid-workshop</a:t>
            </a:r>
            <a:r>
              <a:rPr lang="en-US" dirty="0"/>
              <a:t> </a:t>
            </a:r>
          </a:p>
        </p:txBody>
      </p:sp>
    </p:spTree>
    <p:extLst>
      <p:ext uri="{BB962C8B-B14F-4D97-AF65-F5344CB8AC3E}">
        <p14:creationId xmlns:p14="http://schemas.microsoft.com/office/powerpoint/2010/main" val="161711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Machine Setup</a:t>
            </a:r>
          </a:p>
        </p:txBody>
      </p:sp>
      <p:sp>
        <p:nvSpPr>
          <p:cNvPr id="3" name="Text Placeholder 2">
            <a:extLst>
              <a:ext uri="{FF2B5EF4-FFF2-40B4-BE49-F238E27FC236}">
                <a16:creationId xmlns:a16="http://schemas.microsoft.com/office/drawing/2014/main" id="{91829585-C2F1-2537-1ACC-39A000DD37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4429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Open Sans" panose="020B0606030504020204" pitchFamily="34" charset="0"/>
                <a:cs typeface="Open Sans" panose="020B0606030504020204" pitchFamily="34" charset="0"/>
              </a:rPr>
              <a:t>Code &amp; Walkthrough</a:t>
            </a:r>
            <a:endParaRPr lang="en-US" sz="4000" dirty="0">
              <a:latin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07AB1660-CFDB-629C-8BAC-121FA83B4E9F}"/>
              </a:ext>
            </a:extLst>
          </p:cNvPr>
          <p:cNvSpPr>
            <a:spLocks noGrp="1"/>
          </p:cNvSpPr>
          <p:nvPr>
            <p:ph type="body" idx="1"/>
          </p:nvPr>
        </p:nvSpPr>
        <p:spPr/>
        <p:txBody>
          <a:bodyPr/>
          <a:lstStyle/>
          <a:p>
            <a:r>
              <a:rPr lang="en-US" sz="2400" dirty="0" err="1">
                <a:latin typeface="Open Sans" panose="020B0606030504020204" pitchFamily="34" charset="0"/>
                <a:cs typeface="Open Sans" panose="020B0606030504020204" pitchFamily="34" charset="0"/>
              </a:rPr>
              <a:t>aka.ms</a:t>
            </a:r>
            <a:r>
              <a:rPr lang="en-US" sz="2400" dirty="0">
                <a:latin typeface="Open Sans" panose="020B0606030504020204" pitchFamily="34" charset="0"/>
                <a:cs typeface="Open Sans" panose="020B0606030504020204" pitchFamily="34" charset="0"/>
              </a:rPr>
              <a:t>/</a:t>
            </a:r>
            <a:r>
              <a:rPr lang="en-US" sz="2400" dirty="0" err="1">
                <a:latin typeface="Open Sans" panose="020B0606030504020204" pitchFamily="34" charset="0"/>
                <a:cs typeface="Open Sans" panose="020B0606030504020204" pitchFamily="34" charset="0"/>
              </a:rPr>
              <a:t>blazor</a:t>
            </a:r>
            <a:r>
              <a:rPr lang="en-US" sz="2400" dirty="0">
                <a:latin typeface="Open Sans" panose="020B0606030504020204" pitchFamily="34" charset="0"/>
                <a:cs typeface="Open Sans" panose="020B0606030504020204" pitchFamily="34" charset="0"/>
              </a:rPr>
              <a:t>-hybrid-workshop</a:t>
            </a:r>
            <a:endParaRPr lang="en-US" dirty="0"/>
          </a:p>
        </p:txBody>
      </p:sp>
    </p:spTree>
    <p:extLst>
      <p:ext uri="{BB962C8B-B14F-4D97-AF65-F5344CB8AC3E}">
        <p14:creationId xmlns:p14="http://schemas.microsoft.com/office/powerpoint/2010/main" val="10841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6BD6-FAF6-A84E-B876-C985D43D49D8}"/>
              </a:ext>
            </a:extLst>
          </p:cNvPr>
          <p:cNvSpPr>
            <a:spLocks noGrp="1"/>
          </p:cNvSpPr>
          <p:nvPr>
            <p:ph type="title"/>
          </p:nvPr>
        </p:nvSpPr>
        <p:spPr/>
        <p:txBody>
          <a:bodyPr/>
          <a:lstStyle/>
          <a:p>
            <a:r>
              <a:rPr lang="en-NL" dirty="0"/>
              <a:t>What is Blazor?</a:t>
            </a:r>
          </a:p>
        </p:txBody>
      </p:sp>
      <p:sp>
        <p:nvSpPr>
          <p:cNvPr id="3" name="Text Placeholder 2">
            <a:extLst>
              <a:ext uri="{FF2B5EF4-FFF2-40B4-BE49-F238E27FC236}">
                <a16:creationId xmlns:a16="http://schemas.microsoft.com/office/drawing/2014/main" id="{031BDBEC-ED0E-0DC7-4EB7-45309369AA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7136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6A910-7F6A-61EA-AB43-4877055363E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1999" cy="6858000"/>
          </a:xfrm>
          <a:prstGeom prst="rect">
            <a:avLst/>
          </a:prstGeom>
        </p:spPr>
      </p:pic>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16114"/>
            <a:ext cx="12822084" cy="9032868"/>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Lst>
            <a:ahLst/>
            <a:cxnLst>
              <a:cxn ang="0">
                <a:pos x="connsiteX0" y="connsiteY0"/>
              </a:cxn>
              <a:cxn ang="0">
                <a:pos x="connsiteX1" y="connsiteY1"/>
              </a:cxn>
              <a:cxn ang="0">
                <a:pos x="connsiteX2" y="connsiteY2"/>
              </a:cxn>
              <a:cxn ang="0">
                <a:pos x="connsiteX3" y="connsiteY3"/>
              </a:cxn>
            </a:cxnLst>
            <a:rect l="l" t="t" r="r" b="b"/>
            <a:pathLst>
              <a:path w="10055196" h="7083655">
                <a:moveTo>
                  <a:pt x="0" y="4436545"/>
                </a:moveTo>
                <a:lnTo>
                  <a:pt x="1748659" y="7067163"/>
                </a:lnTo>
                <a:lnTo>
                  <a:pt x="10055196" y="7083655"/>
                </a:lnTo>
                <a:lnTo>
                  <a:pt x="4921166" y="0"/>
                </a:lnTo>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9B4F7610-088A-4668-9113-278A1E6D9979}"/>
              </a:ext>
              <a:ext uri="{C183D7F6-B498-43B3-948B-1728B52AA6E4}">
                <adec:decorative xmlns:adec="http://schemas.microsoft.com/office/drawing/2017/decorative" val="1"/>
              </a:ext>
            </a:extLst>
          </p:cNvPr>
          <p:cNvSpPr/>
          <p:nvPr/>
        </p:nvSpPr>
        <p:spPr>
          <a:xfrm>
            <a:off x="8128049" y="643187"/>
            <a:ext cx="9376024" cy="9073251"/>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953773 w 8306537"/>
              <a:gd name="connsiteY0" fmla="*/ 4425843 h 7083655"/>
              <a:gd name="connsiteX1" fmla="*/ 0 w 8306537"/>
              <a:gd name="connsiteY1" fmla="*/ 7067163 h 7083655"/>
              <a:gd name="connsiteX2" fmla="*/ 8306537 w 8306537"/>
              <a:gd name="connsiteY2" fmla="*/ 7083655 h 7083655"/>
              <a:gd name="connsiteX3" fmla="*/ 3172507 w 8306537"/>
              <a:gd name="connsiteY3" fmla="*/ 0 h 7083655"/>
              <a:gd name="connsiteX0" fmla="*/ 0 w 7352764"/>
              <a:gd name="connsiteY0" fmla="*/ 4425843 h 7115324"/>
              <a:gd name="connsiteX1" fmla="*/ 1941307 w 7352764"/>
              <a:gd name="connsiteY1" fmla="*/ 7115324 h 7115324"/>
              <a:gd name="connsiteX2" fmla="*/ 7352764 w 7352764"/>
              <a:gd name="connsiteY2" fmla="*/ 7083655 h 7115324"/>
              <a:gd name="connsiteX3" fmla="*/ 2218734 w 7352764"/>
              <a:gd name="connsiteY3" fmla="*/ 0 h 7115324"/>
            </a:gdLst>
            <a:ahLst/>
            <a:cxnLst>
              <a:cxn ang="0">
                <a:pos x="connsiteX0" y="connsiteY0"/>
              </a:cxn>
              <a:cxn ang="0">
                <a:pos x="connsiteX1" y="connsiteY1"/>
              </a:cxn>
              <a:cxn ang="0">
                <a:pos x="connsiteX2" y="connsiteY2"/>
              </a:cxn>
              <a:cxn ang="0">
                <a:pos x="connsiteX3" y="connsiteY3"/>
              </a:cxn>
            </a:cxnLst>
            <a:rect l="l" t="t" r="r" b="b"/>
            <a:pathLst>
              <a:path w="7352764" h="7115324">
                <a:moveTo>
                  <a:pt x="0" y="4425843"/>
                </a:moveTo>
                <a:lnTo>
                  <a:pt x="1941307" y="7115324"/>
                </a:lnTo>
                <a:lnTo>
                  <a:pt x="7352764" y="7083655"/>
                </a:lnTo>
                <a:lnTo>
                  <a:pt x="2218734" y="0"/>
                </a:lnTo>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5" name="Rectangle: Rounded Corners 264">
            <a:extLst>
              <a:ext uri="{FF2B5EF4-FFF2-40B4-BE49-F238E27FC236}">
                <a16:creationId xmlns:a16="http://schemas.microsoft.com/office/drawing/2014/main" id="{3EEE5B8B-093A-49F5-90C4-ED057825C365}"/>
              </a:ext>
              <a:ext uri="{C183D7F6-B498-43B3-948B-1728B52AA6E4}">
                <adec:decorative xmlns:adec="http://schemas.microsoft.com/office/drawing/2017/decorative" val="1"/>
              </a:ext>
            </a:extLst>
          </p:cNvPr>
          <p:cNvSpPr/>
          <p:nvPr/>
        </p:nvSpPr>
        <p:spPr bwMode="auto">
          <a:xfrm>
            <a:off x="8133748" y="662401"/>
            <a:ext cx="2841553" cy="5626012"/>
          </a:xfrm>
          <a:prstGeom prst="roundRect">
            <a:avLst>
              <a:gd name="adj" fmla="val 8464"/>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93" name="Rectangle 292">
            <a:extLst>
              <a:ext uri="{FF2B5EF4-FFF2-40B4-BE49-F238E27FC236}">
                <a16:creationId xmlns:a16="http://schemas.microsoft.com/office/drawing/2014/main" id="{94A7CEC0-A69F-4848-A434-1C27BC3045A7}"/>
              </a:ext>
              <a:ext uri="{C183D7F6-B498-43B3-948B-1728B52AA6E4}">
                <adec:decorative xmlns:adec="http://schemas.microsoft.com/office/drawing/2017/decorative" val="1"/>
              </a:ext>
            </a:extLst>
          </p:cNvPr>
          <p:cNvSpPr/>
          <p:nvPr/>
        </p:nvSpPr>
        <p:spPr bwMode="auto">
          <a:xfrm>
            <a:off x="8133748" y="663445"/>
            <a:ext cx="2841553" cy="881475"/>
          </a:xfrm>
          <a:prstGeom prst="rect">
            <a:avLst/>
          </a:prstGeom>
          <a:solidFill>
            <a:schemeClr val="tx1">
              <a:lumMod val="75000"/>
            </a:schemeClr>
          </a:solidFill>
          <a:ln>
            <a:noFill/>
            <a:headEnd type="none" w="med" len="med"/>
            <a:tailEnd type="none" w="med" len="med"/>
          </a:ln>
          <a:effectLst>
            <a:outerShdw blurRad="127000" dist="38100" dir="5400000" algn="l" rotWithShape="0">
              <a:prstClr val="black">
                <a:alpha val="5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6257751"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1930BA1-3A6D-4611-B58D-C6DD524E14BD}"/>
              </a:ext>
              <a:ext uri="{C183D7F6-B498-43B3-948B-1728B52AA6E4}">
                <adec:decorative xmlns:adec="http://schemas.microsoft.com/office/drawing/2017/decorative" val="1"/>
              </a:ext>
            </a:extLst>
          </p:cNvPr>
          <p:cNvSpPr/>
          <p:nvPr/>
        </p:nvSpPr>
        <p:spPr bwMode="auto">
          <a:xfrm>
            <a:off x="2532049" y="3579742"/>
            <a:ext cx="4594823" cy="225629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62" name="Rectangle 61">
            <a:extLst>
              <a:ext uri="{FF2B5EF4-FFF2-40B4-BE49-F238E27FC236}">
                <a16:creationId xmlns:a16="http://schemas.microsoft.com/office/drawing/2014/main" id="{D35C0AFD-A052-48F0-86A1-15EE35EEE6D9}"/>
              </a:ext>
              <a:ext uri="{C183D7F6-B498-43B3-948B-1728B52AA6E4}">
                <adec:decorative xmlns:adec="http://schemas.microsoft.com/office/drawing/2017/decorative" val="1"/>
              </a:ext>
            </a:extLst>
          </p:cNvPr>
          <p:cNvSpPr/>
          <p:nvPr/>
        </p:nvSpPr>
        <p:spPr bwMode="auto">
          <a:xfrm>
            <a:off x="2517092" y="1606534"/>
            <a:ext cx="4600812" cy="29322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10D7D5AB-8822-4EC5-86FD-4EF9DECF2B14}"/>
              </a:ext>
              <a:ext uri="{C183D7F6-B498-43B3-948B-1728B52AA6E4}">
                <adec:decorative xmlns:adec="http://schemas.microsoft.com/office/drawing/2017/decorative" val="1"/>
              </a:ext>
            </a:extLst>
          </p:cNvPr>
          <p:cNvCxnSpPr>
            <a:cxnSpLocks/>
          </p:cNvCxnSpPr>
          <p:nvPr/>
        </p:nvCxnSpPr>
        <p:spPr>
          <a:xfrm>
            <a:off x="2893604" y="1751865"/>
            <a:ext cx="89664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8B27A4-6A1D-432C-90A9-28E8E7D5760D}"/>
              </a:ext>
              <a:ext uri="{C183D7F6-B498-43B3-948B-1728B52AA6E4}">
                <adec:decorative xmlns:adec="http://schemas.microsoft.com/office/drawing/2017/decorative" val="1"/>
              </a:ext>
            </a:extLst>
          </p:cNvPr>
          <p:cNvCxnSpPr>
            <a:cxnSpLocks/>
          </p:cNvCxnSpPr>
          <p:nvPr/>
        </p:nvCxnSpPr>
        <p:spPr>
          <a:xfrm>
            <a:off x="3920850" y="1756522"/>
            <a:ext cx="89664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D40F0E96-BE8B-46D2-9621-E95AF2093EC6}"/>
              </a:ext>
              <a:ext uri="{C183D7F6-B498-43B3-948B-1728B52AA6E4}">
                <adec:decorative xmlns:adec="http://schemas.microsoft.com/office/drawing/2017/decorative" val="1"/>
              </a:ext>
            </a:extLst>
          </p:cNvPr>
          <p:cNvSpPr/>
          <p:nvPr/>
        </p:nvSpPr>
        <p:spPr bwMode="auto">
          <a:xfrm>
            <a:off x="2893604" y="2022749"/>
            <a:ext cx="675313" cy="675313"/>
          </a:xfrm>
          <a:prstGeom prst="roundRect">
            <a:avLst>
              <a:gd name="adj" fmla="val 23219"/>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D614B88C-716B-4687-A762-7D3F6B03B542}"/>
              </a:ext>
              <a:ext uri="{C183D7F6-B498-43B3-948B-1728B52AA6E4}">
                <adec:decorative xmlns:adec="http://schemas.microsoft.com/office/drawing/2017/decorative" val="1"/>
              </a:ext>
            </a:extLst>
          </p:cNvPr>
          <p:cNvCxnSpPr>
            <a:cxnSpLocks/>
          </p:cNvCxnSpPr>
          <p:nvPr/>
        </p:nvCxnSpPr>
        <p:spPr>
          <a:xfrm>
            <a:off x="3790252" y="2267685"/>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E7CF68-CF82-4068-811D-43D46E07DFC0}"/>
              </a:ext>
              <a:ext uri="{C183D7F6-B498-43B3-948B-1728B52AA6E4}">
                <adec:decorative xmlns:adec="http://schemas.microsoft.com/office/drawing/2017/decorative" val="1"/>
              </a:ext>
            </a:extLst>
          </p:cNvPr>
          <p:cNvCxnSpPr>
            <a:cxnSpLocks/>
          </p:cNvCxnSpPr>
          <p:nvPr/>
        </p:nvCxnSpPr>
        <p:spPr>
          <a:xfrm>
            <a:off x="3790252" y="2499590"/>
            <a:ext cx="1486350"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5D65E6-695E-4947-8BE6-83CAFAAD674A}"/>
              </a:ext>
              <a:ext uri="{C183D7F6-B498-43B3-948B-1728B52AA6E4}">
                <adec:decorative xmlns:adec="http://schemas.microsoft.com/office/drawing/2017/decorative" val="1"/>
              </a:ext>
            </a:extLst>
          </p:cNvPr>
          <p:cNvSpPr/>
          <p:nvPr/>
        </p:nvSpPr>
        <p:spPr bwMode="auto">
          <a:xfrm>
            <a:off x="2532049" y="3556273"/>
            <a:ext cx="4585854" cy="239488"/>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57B6AD82-707C-40C0-BF86-61CCD18355B1}"/>
              </a:ext>
              <a:ext uri="{C183D7F6-B498-43B3-948B-1728B52AA6E4}">
                <adec:decorative xmlns:adec="http://schemas.microsoft.com/office/drawing/2017/decorative" val="1"/>
              </a:ext>
            </a:extLst>
          </p:cNvPr>
          <p:cNvSpPr/>
          <p:nvPr/>
        </p:nvSpPr>
        <p:spPr bwMode="auto">
          <a:xfrm>
            <a:off x="6993074" y="3807345"/>
            <a:ext cx="113220" cy="200268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5F684133-A014-42D2-9AF8-D95C0DD55748}"/>
              </a:ext>
              <a:ext uri="{C183D7F6-B498-43B3-948B-1728B52AA6E4}">
                <adec:decorative xmlns:adec="http://schemas.microsoft.com/office/drawing/2017/decorative" val="1"/>
              </a:ext>
            </a:extLst>
          </p:cNvPr>
          <p:cNvSpPr/>
          <p:nvPr/>
        </p:nvSpPr>
        <p:spPr bwMode="auto">
          <a:xfrm>
            <a:off x="7030721" y="3833956"/>
            <a:ext cx="45719" cy="1217015"/>
          </a:xfrm>
          <a:prstGeom prst="roundRect">
            <a:avLst>
              <a:gd name="adj" fmla="val 4961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9844022A-CCD4-4AA1-BA8A-AE79E62AC482}"/>
              </a:ext>
              <a:ext uri="{C183D7F6-B498-43B3-948B-1728B52AA6E4}">
                <adec:decorative xmlns:adec="http://schemas.microsoft.com/office/drawing/2017/decorative" val="1"/>
              </a:ext>
            </a:extLst>
          </p:cNvPr>
          <p:cNvCxnSpPr>
            <a:cxnSpLocks/>
          </p:cNvCxnSpPr>
          <p:nvPr/>
        </p:nvCxnSpPr>
        <p:spPr>
          <a:xfrm>
            <a:off x="3260581" y="3669710"/>
            <a:ext cx="74162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BFBC68-D08A-442B-B57A-B2D2FC2E78F7}"/>
              </a:ext>
              <a:ext uri="{C183D7F6-B498-43B3-948B-1728B52AA6E4}">
                <adec:decorative xmlns:adec="http://schemas.microsoft.com/office/drawing/2017/decorative" val="1"/>
              </a:ext>
            </a:extLst>
          </p:cNvPr>
          <p:cNvCxnSpPr>
            <a:cxnSpLocks/>
          </p:cNvCxnSpPr>
          <p:nvPr/>
        </p:nvCxnSpPr>
        <p:spPr>
          <a:xfrm>
            <a:off x="4416881" y="3669710"/>
            <a:ext cx="111741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D69B8F2-528A-4AB2-B7DB-5C7696E05870}"/>
              </a:ext>
              <a:ext uri="{C183D7F6-B498-43B3-948B-1728B52AA6E4}">
                <adec:decorative xmlns:adec="http://schemas.microsoft.com/office/drawing/2017/decorative" val="1"/>
              </a:ext>
            </a:extLst>
          </p:cNvPr>
          <p:cNvCxnSpPr>
            <a:cxnSpLocks/>
          </p:cNvCxnSpPr>
          <p:nvPr/>
        </p:nvCxnSpPr>
        <p:spPr>
          <a:xfrm>
            <a:off x="2717539" y="3669710"/>
            <a:ext cx="32584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0EB16D8F-820F-4863-BD31-9574851A64F4}"/>
              </a:ext>
              <a:ext uri="{C183D7F6-B498-43B3-948B-1728B52AA6E4}">
                <adec:decorative xmlns:adec="http://schemas.microsoft.com/office/drawing/2017/decorative" val="1"/>
              </a:ext>
            </a:extLst>
          </p:cNvPr>
          <p:cNvGrpSpPr/>
          <p:nvPr/>
        </p:nvGrpSpPr>
        <p:grpSpPr>
          <a:xfrm>
            <a:off x="2744006" y="3902664"/>
            <a:ext cx="4133773" cy="239488"/>
            <a:chOff x="2476227" y="3902664"/>
            <a:chExt cx="4133773" cy="239488"/>
          </a:xfrm>
        </p:grpSpPr>
        <p:grpSp>
          <p:nvGrpSpPr>
            <p:cNvPr id="96" name="Group 95">
              <a:extLst>
                <a:ext uri="{FF2B5EF4-FFF2-40B4-BE49-F238E27FC236}">
                  <a16:creationId xmlns:a16="http://schemas.microsoft.com/office/drawing/2014/main" id="{A9F38163-AD09-4990-BE5D-68994F75133C}"/>
                </a:ext>
              </a:extLst>
            </p:cNvPr>
            <p:cNvGrpSpPr/>
            <p:nvPr/>
          </p:nvGrpSpPr>
          <p:grpSpPr>
            <a:xfrm>
              <a:off x="2476227" y="3902664"/>
              <a:ext cx="251191" cy="239488"/>
              <a:chOff x="2481907" y="4016260"/>
              <a:chExt cx="251191" cy="239488"/>
            </a:xfrm>
          </p:grpSpPr>
          <p:sp>
            <p:nvSpPr>
              <p:cNvPr id="89" name="Rectangle 88">
                <a:extLst>
                  <a:ext uri="{FF2B5EF4-FFF2-40B4-BE49-F238E27FC236}">
                    <a16:creationId xmlns:a16="http://schemas.microsoft.com/office/drawing/2014/main" id="{3114C1BA-13EA-4D1C-AF70-D1F600A58726}"/>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94" name="Group 93">
                <a:extLst>
                  <a:ext uri="{FF2B5EF4-FFF2-40B4-BE49-F238E27FC236}">
                    <a16:creationId xmlns:a16="http://schemas.microsoft.com/office/drawing/2014/main" id="{B515AC78-F04D-441C-B472-9FC1BDD70280}"/>
                  </a:ext>
                </a:extLst>
              </p:cNvPr>
              <p:cNvGrpSpPr/>
              <p:nvPr/>
            </p:nvGrpSpPr>
            <p:grpSpPr>
              <a:xfrm>
                <a:off x="2539964" y="4070340"/>
                <a:ext cx="139577" cy="114183"/>
                <a:chOff x="2958300" y="4130042"/>
                <a:chExt cx="139577" cy="114183"/>
              </a:xfrm>
            </p:grpSpPr>
            <p:cxnSp>
              <p:nvCxnSpPr>
                <p:cNvPr id="91" name="Straight Connector 90">
                  <a:extLst>
                    <a:ext uri="{FF2B5EF4-FFF2-40B4-BE49-F238E27FC236}">
                      <a16:creationId xmlns:a16="http://schemas.microsoft.com/office/drawing/2014/main" id="{28155CD5-29BB-42AC-B642-22DE71C23959}"/>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CBD7F0-5841-4BB0-A551-23D6701793CD}"/>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97" name="Straight Connector 96">
              <a:extLst>
                <a:ext uri="{FF2B5EF4-FFF2-40B4-BE49-F238E27FC236}">
                  <a16:creationId xmlns:a16="http://schemas.microsoft.com/office/drawing/2014/main" id="{768F3EDD-9B65-4E08-A1CC-7BEE7CEFC613}"/>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CD8329B-6F20-4EF5-82FA-BDA132959D26}"/>
                </a:ext>
              </a:extLst>
            </p:cNvPr>
            <p:cNvCxnSpPr>
              <a:cxnSpLocks/>
            </p:cNvCxnSpPr>
            <p:nvPr/>
          </p:nvCxnSpPr>
          <p:spPr>
            <a:xfrm>
              <a:off x="4143921" y="4009242"/>
              <a:ext cx="422245"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BA835EC9-DC7A-4EC8-9730-FD0169A633C3}"/>
                </a:ext>
              </a:extLst>
            </p:cNvPr>
            <p:cNvGrpSpPr/>
            <p:nvPr/>
          </p:nvGrpSpPr>
          <p:grpSpPr>
            <a:xfrm>
              <a:off x="5379685" y="3910017"/>
              <a:ext cx="485353" cy="198450"/>
              <a:chOff x="6008967" y="1606515"/>
              <a:chExt cx="739133" cy="269715"/>
            </a:xfrm>
          </p:grpSpPr>
          <p:sp>
            <p:nvSpPr>
              <p:cNvPr id="102" name="Rectangle: Rounded Corners 101">
                <a:extLst>
                  <a:ext uri="{FF2B5EF4-FFF2-40B4-BE49-F238E27FC236}">
                    <a16:creationId xmlns:a16="http://schemas.microsoft.com/office/drawing/2014/main" id="{3C173E71-BF96-4B05-A1BA-D7D0BAF1AEE7}"/>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41437E9C-92F7-4928-8DE4-15BB8AC112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9A1F32F7-E206-47E0-9832-BB60EAD2170B}"/>
                </a:ext>
              </a:extLst>
            </p:cNvPr>
            <p:cNvGrpSpPr/>
            <p:nvPr/>
          </p:nvGrpSpPr>
          <p:grpSpPr>
            <a:xfrm>
              <a:off x="5923278" y="3910017"/>
              <a:ext cx="485353" cy="198450"/>
              <a:chOff x="6008967" y="1606515"/>
              <a:chExt cx="739133" cy="269715"/>
            </a:xfrm>
          </p:grpSpPr>
          <p:sp>
            <p:nvSpPr>
              <p:cNvPr id="110" name="Rectangle: Rounded Corners 109">
                <a:extLst>
                  <a:ext uri="{FF2B5EF4-FFF2-40B4-BE49-F238E27FC236}">
                    <a16:creationId xmlns:a16="http://schemas.microsoft.com/office/drawing/2014/main" id="{7A227794-83D5-4561-8867-FDFC912E3843}"/>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7950F159-30A5-4795-A1D8-4D083D31C2DC}"/>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160E5D33-4FCC-4A57-A981-8F6BCD9CAA11}"/>
                </a:ext>
              </a:extLst>
            </p:cNvPr>
            <p:cNvGrpSpPr/>
            <p:nvPr/>
          </p:nvGrpSpPr>
          <p:grpSpPr>
            <a:xfrm>
              <a:off x="6495966" y="3956744"/>
              <a:ext cx="114034" cy="94516"/>
              <a:chOff x="5434258" y="4313770"/>
              <a:chExt cx="114034" cy="94516"/>
            </a:xfrm>
          </p:grpSpPr>
          <p:cxnSp>
            <p:nvCxnSpPr>
              <p:cNvPr id="112" name="Straight Connector 111">
                <a:extLst>
                  <a:ext uri="{FF2B5EF4-FFF2-40B4-BE49-F238E27FC236}">
                    <a16:creationId xmlns:a16="http://schemas.microsoft.com/office/drawing/2014/main" id="{C8FA092C-F401-41D7-9D93-808ACBCA4B90}"/>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69F8F6-4D18-4010-8F9F-2A8467635A64}"/>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9E1ABB7B-B55F-4CAD-BAFB-AF247198FB1E}"/>
              </a:ext>
              <a:ext uri="{C183D7F6-B498-43B3-948B-1728B52AA6E4}">
                <adec:decorative xmlns:adec="http://schemas.microsoft.com/office/drawing/2017/decorative" val="1"/>
              </a:ext>
            </a:extLst>
          </p:cNvPr>
          <p:cNvGrpSpPr/>
          <p:nvPr/>
        </p:nvGrpSpPr>
        <p:grpSpPr>
          <a:xfrm>
            <a:off x="2744006" y="4203751"/>
            <a:ext cx="4133773" cy="239488"/>
            <a:chOff x="2476227" y="3902664"/>
            <a:chExt cx="4133773" cy="239488"/>
          </a:xfrm>
        </p:grpSpPr>
        <p:grpSp>
          <p:nvGrpSpPr>
            <p:cNvPr id="118" name="Group 117">
              <a:extLst>
                <a:ext uri="{FF2B5EF4-FFF2-40B4-BE49-F238E27FC236}">
                  <a16:creationId xmlns:a16="http://schemas.microsoft.com/office/drawing/2014/main" id="{46F08EA9-E086-4C1E-A5C7-244F8615D10B}"/>
                </a:ext>
              </a:extLst>
            </p:cNvPr>
            <p:cNvGrpSpPr/>
            <p:nvPr/>
          </p:nvGrpSpPr>
          <p:grpSpPr>
            <a:xfrm>
              <a:off x="2476227" y="3902664"/>
              <a:ext cx="251191" cy="239488"/>
              <a:chOff x="2481907" y="4016260"/>
              <a:chExt cx="251191" cy="239488"/>
            </a:xfrm>
          </p:grpSpPr>
          <p:sp>
            <p:nvSpPr>
              <p:cNvPr id="130" name="Rectangle 129">
                <a:extLst>
                  <a:ext uri="{FF2B5EF4-FFF2-40B4-BE49-F238E27FC236}">
                    <a16:creationId xmlns:a16="http://schemas.microsoft.com/office/drawing/2014/main" id="{A7D545F2-4116-41F9-AB53-875286EBDD95}"/>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131" name="Group 130">
                <a:extLst>
                  <a:ext uri="{FF2B5EF4-FFF2-40B4-BE49-F238E27FC236}">
                    <a16:creationId xmlns:a16="http://schemas.microsoft.com/office/drawing/2014/main" id="{9E21BDFA-1BA2-43DF-84C9-79E66776BEBF}"/>
                  </a:ext>
                </a:extLst>
              </p:cNvPr>
              <p:cNvGrpSpPr/>
              <p:nvPr/>
            </p:nvGrpSpPr>
            <p:grpSpPr>
              <a:xfrm>
                <a:off x="2539964" y="4070340"/>
                <a:ext cx="139577" cy="114183"/>
                <a:chOff x="2958300" y="4130042"/>
                <a:chExt cx="139577" cy="114183"/>
              </a:xfrm>
            </p:grpSpPr>
            <p:cxnSp>
              <p:nvCxnSpPr>
                <p:cNvPr id="132" name="Straight Connector 131">
                  <a:extLst>
                    <a:ext uri="{FF2B5EF4-FFF2-40B4-BE49-F238E27FC236}">
                      <a16:creationId xmlns:a16="http://schemas.microsoft.com/office/drawing/2014/main" id="{1C462611-90B5-4F8C-BE27-1F5F545DB29C}"/>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D9683B-9272-4E4C-A00E-436FD66869B5}"/>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9" name="Straight Connector 118">
              <a:extLst>
                <a:ext uri="{FF2B5EF4-FFF2-40B4-BE49-F238E27FC236}">
                  <a16:creationId xmlns:a16="http://schemas.microsoft.com/office/drawing/2014/main" id="{46987B37-46C7-4A57-9F54-09BFE4E8BCB7}"/>
                </a:ext>
              </a:extLst>
            </p:cNvPr>
            <p:cNvCxnSpPr>
              <a:cxnSpLocks/>
            </p:cNvCxnSpPr>
            <p:nvPr/>
          </p:nvCxnSpPr>
          <p:spPr>
            <a:xfrm>
              <a:off x="2974445" y="4009242"/>
              <a:ext cx="461156"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2A790FC-2BB1-4AEA-8180-94340B8E1772}"/>
                </a:ext>
              </a:extLst>
            </p:cNvPr>
            <p:cNvCxnSpPr>
              <a:cxnSpLocks/>
            </p:cNvCxnSpPr>
            <p:nvPr/>
          </p:nvCxnSpPr>
          <p:spPr>
            <a:xfrm>
              <a:off x="4143921" y="4009242"/>
              <a:ext cx="96237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21" name="Group 120">
              <a:extLst>
                <a:ext uri="{FF2B5EF4-FFF2-40B4-BE49-F238E27FC236}">
                  <a16:creationId xmlns:a16="http://schemas.microsoft.com/office/drawing/2014/main" id="{14AC2302-04E6-47CA-B190-AB64872898EE}"/>
                </a:ext>
              </a:extLst>
            </p:cNvPr>
            <p:cNvGrpSpPr/>
            <p:nvPr/>
          </p:nvGrpSpPr>
          <p:grpSpPr>
            <a:xfrm>
              <a:off x="5379685" y="3910017"/>
              <a:ext cx="485353" cy="198450"/>
              <a:chOff x="6008967" y="1606515"/>
              <a:chExt cx="739133" cy="269715"/>
            </a:xfrm>
          </p:grpSpPr>
          <p:sp>
            <p:nvSpPr>
              <p:cNvPr id="128" name="Rectangle: Rounded Corners 127">
                <a:extLst>
                  <a:ext uri="{FF2B5EF4-FFF2-40B4-BE49-F238E27FC236}">
                    <a16:creationId xmlns:a16="http://schemas.microsoft.com/office/drawing/2014/main" id="{AE34B8FD-5B69-4DA2-9926-1F4380344D04}"/>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7EC7E688-1515-4E4E-BCC4-767031CDC40F}"/>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993A421-30E8-4E56-BA39-F9FC507B0A64}"/>
                </a:ext>
              </a:extLst>
            </p:cNvPr>
            <p:cNvGrpSpPr/>
            <p:nvPr/>
          </p:nvGrpSpPr>
          <p:grpSpPr>
            <a:xfrm>
              <a:off x="5923278" y="3910017"/>
              <a:ext cx="485353" cy="198450"/>
              <a:chOff x="6008967" y="1606515"/>
              <a:chExt cx="739133" cy="269715"/>
            </a:xfrm>
          </p:grpSpPr>
          <p:sp>
            <p:nvSpPr>
              <p:cNvPr id="126" name="Rectangle: Rounded Corners 125">
                <a:extLst>
                  <a:ext uri="{FF2B5EF4-FFF2-40B4-BE49-F238E27FC236}">
                    <a16:creationId xmlns:a16="http://schemas.microsoft.com/office/drawing/2014/main" id="{102D52E4-D45E-4176-ACB9-DB54C31A1134}"/>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A5C6F59C-F276-44A2-8987-DD93DD70A95A}"/>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BFB1B8F-AC5E-4E37-8477-A65B438D14E2}"/>
                </a:ext>
              </a:extLst>
            </p:cNvPr>
            <p:cNvGrpSpPr/>
            <p:nvPr/>
          </p:nvGrpSpPr>
          <p:grpSpPr>
            <a:xfrm>
              <a:off x="6495966" y="3956744"/>
              <a:ext cx="114034" cy="94516"/>
              <a:chOff x="5434258" y="4313770"/>
              <a:chExt cx="114034" cy="94516"/>
            </a:xfrm>
          </p:grpSpPr>
          <p:cxnSp>
            <p:nvCxnSpPr>
              <p:cNvPr id="124" name="Straight Connector 123">
                <a:extLst>
                  <a:ext uri="{FF2B5EF4-FFF2-40B4-BE49-F238E27FC236}">
                    <a16:creationId xmlns:a16="http://schemas.microsoft.com/office/drawing/2014/main" id="{A86C78BD-5ECE-4CDE-9F72-3B55EBCD5152}"/>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2174E2-4249-4072-AC2A-AD5ADCBEE1B2}"/>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4" name="Group 133">
            <a:extLst>
              <a:ext uri="{FF2B5EF4-FFF2-40B4-BE49-F238E27FC236}">
                <a16:creationId xmlns:a16="http://schemas.microsoft.com/office/drawing/2014/main" id="{CE00508D-93AB-4E29-AB22-0513A0267747}"/>
              </a:ext>
              <a:ext uri="{C183D7F6-B498-43B3-948B-1728B52AA6E4}">
                <adec:decorative xmlns:adec="http://schemas.microsoft.com/office/drawing/2017/decorative" val="1"/>
              </a:ext>
            </a:extLst>
          </p:cNvPr>
          <p:cNvGrpSpPr/>
          <p:nvPr/>
        </p:nvGrpSpPr>
        <p:grpSpPr>
          <a:xfrm>
            <a:off x="2744006" y="4504838"/>
            <a:ext cx="4133773" cy="239488"/>
            <a:chOff x="2476227" y="3902664"/>
            <a:chExt cx="4133773" cy="239488"/>
          </a:xfrm>
        </p:grpSpPr>
        <p:sp>
          <p:nvSpPr>
            <p:cNvPr id="147" name="Rectangle 146">
              <a:extLst>
                <a:ext uri="{FF2B5EF4-FFF2-40B4-BE49-F238E27FC236}">
                  <a16:creationId xmlns:a16="http://schemas.microsoft.com/office/drawing/2014/main" id="{1CF51E81-806D-4258-B48A-2191368C5515}"/>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24B0ACDE-44D1-4100-8B76-80EBE2B7FC5B}"/>
                </a:ext>
              </a:extLst>
            </p:cNvPr>
            <p:cNvCxnSpPr>
              <a:cxnSpLocks/>
            </p:cNvCxnSpPr>
            <p:nvPr/>
          </p:nvCxnSpPr>
          <p:spPr>
            <a:xfrm>
              <a:off x="2974445" y="4009242"/>
              <a:ext cx="678626"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D927EFA-8E34-4CAE-A55B-6EEBD562D803}"/>
                </a:ext>
              </a:extLst>
            </p:cNvPr>
            <p:cNvCxnSpPr>
              <a:cxnSpLocks/>
            </p:cNvCxnSpPr>
            <p:nvPr/>
          </p:nvCxnSpPr>
          <p:spPr>
            <a:xfrm>
              <a:off x="4143921" y="4009242"/>
              <a:ext cx="79674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38" name="Group 137">
              <a:extLst>
                <a:ext uri="{FF2B5EF4-FFF2-40B4-BE49-F238E27FC236}">
                  <a16:creationId xmlns:a16="http://schemas.microsoft.com/office/drawing/2014/main" id="{E0FE695C-0A92-4B92-881E-860F8890AE2C}"/>
                </a:ext>
              </a:extLst>
            </p:cNvPr>
            <p:cNvGrpSpPr/>
            <p:nvPr/>
          </p:nvGrpSpPr>
          <p:grpSpPr>
            <a:xfrm>
              <a:off x="5379685" y="3910017"/>
              <a:ext cx="485353" cy="198450"/>
              <a:chOff x="6008967" y="1606515"/>
              <a:chExt cx="739133" cy="269715"/>
            </a:xfrm>
          </p:grpSpPr>
          <p:sp>
            <p:nvSpPr>
              <p:cNvPr id="145" name="Rectangle: Rounded Corners 144">
                <a:extLst>
                  <a:ext uri="{FF2B5EF4-FFF2-40B4-BE49-F238E27FC236}">
                    <a16:creationId xmlns:a16="http://schemas.microsoft.com/office/drawing/2014/main" id="{D173FE5A-61BA-4E3E-9D71-9BE106142E55}"/>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0280BF0-56A6-44BD-8C82-30905C990CEB}"/>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3072BE49-3925-4752-9FBA-B9D63BF57662}"/>
                </a:ext>
              </a:extLst>
            </p:cNvPr>
            <p:cNvGrpSpPr/>
            <p:nvPr/>
          </p:nvGrpSpPr>
          <p:grpSpPr>
            <a:xfrm>
              <a:off x="5923278" y="3910017"/>
              <a:ext cx="485353" cy="198450"/>
              <a:chOff x="6008967" y="1606515"/>
              <a:chExt cx="739133" cy="269715"/>
            </a:xfrm>
          </p:grpSpPr>
          <p:sp>
            <p:nvSpPr>
              <p:cNvPr id="143" name="Rectangle: Rounded Corners 142">
                <a:extLst>
                  <a:ext uri="{FF2B5EF4-FFF2-40B4-BE49-F238E27FC236}">
                    <a16:creationId xmlns:a16="http://schemas.microsoft.com/office/drawing/2014/main" id="{A5D7B25B-8E0F-482A-8163-3B8861A16C3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2A6FCA15-1EA6-4D32-B66E-13A242667219}"/>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601273EF-93A1-4C3D-8491-FC31F95D17CF}"/>
                </a:ext>
              </a:extLst>
            </p:cNvPr>
            <p:cNvGrpSpPr/>
            <p:nvPr/>
          </p:nvGrpSpPr>
          <p:grpSpPr>
            <a:xfrm>
              <a:off x="6495966" y="3956744"/>
              <a:ext cx="114034" cy="94516"/>
              <a:chOff x="5434258" y="4313770"/>
              <a:chExt cx="114034" cy="94516"/>
            </a:xfrm>
          </p:grpSpPr>
          <p:cxnSp>
            <p:nvCxnSpPr>
              <p:cNvPr id="141" name="Straight Connector 140">
                <a:extLst>
                  <a:ext uri="{FF2B5EF4-FFF2-40B4-BE49-F238E27FC236}">
                    <a16:creationId xmlns:a16="http://schemas.microsoft.com/office/drawing/2014/main" id="{2A56F1EF-D351-424C-8180-7F973E476660}"/>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52AA7E3-E888-48AF-A283-9DB4E186BD0A}"/>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1" name="Group 150">
            <a:extLst>
              <a:ext uri="{FF2B5EF4-FFF2-40B4-BE49-F238E27FC236}">
                <a16:creationId xmlns:a16="http://schemas.microsoft.com/office/drawing/2014/main" id="{A92D3EE1-7D02-4268-9757-521F8DB21095}"/>
              </a:ext>
              <a:ext uri="{C183D7F6-B498-43B3-948B-1728B52AA6E4}">
                <adec:decorative xmlns:adec="http://schemas.microsoft.com/office/drawing/2017/decorative" val="1"/>
              </a:ext>
            </a:extLst>
          </p:cNvPr>
          <p:cNvGrpSpPr/>
          <p:nvPr/>
        </p:nvGrpSpPr>
        <p:grpSpPr>
          <a:xfrm>
            <a:off x="2744006" y="4805925"/>
            <a:ext cx="4133773" cy="239488"/>
            <a:chOff x="2476227" y="3902664"/>
            <a:chExt cx="4133773" cy="239488"/>
          </a:xfrm>
        </p:grpSpPr>
        <p:grpSp>
          <p:nvGrpSpPr>
            <p:cNvPr id="152" name="Group 151">
              <a:extLst>
                <a:ext uri="{FF2B5EF4-FFF2-40B4-BE49-F238E27FC236}">
                  <a16:creationId xmlns:a16="http://schemas.microsoft.com/office/drawing/2014/main" id="{1610DD73-254B-4BFE-92BC-A08C49A4E931}"/>
                </a:ext>
              </a:extLst>
            </p:cNvPr>
            <p:cNvGrpSpPr/>
            <p:nvPr/>
          </p:nvGrpSpPr>
          <p:grpSpPr>
            <a:xfrm>
              <a:off x="2476227" y="3902664"/>
              <a:ext cx="251191" cy="239488"/>
              <a:chOff x="2481907" y="4016260"/>
              <a:chExt cx="251191" cy="239488"/>
            </a:xfrm>
          </p:grpSpPr>
          <p:sp>
            <p:nvSpPr>
              <p:cNvPr id="164" name="Rectangle 163">
                <a:extLst>
                  <a:ext uri="{FF2B5EF4-FFF2-40B4-BE49-F238E27FC236}">
                    <a16:creationId xmlns:a16="http://schemas.microsoft.com/office/drawing/2014/main" id="{DC300486-0F69-4A01-B7DF-E20BDDCA0126}"/>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165" name="Group 164">
                <a:extLst>
                  <a:ext uri="{FF2B5EF4-FFF2-40B4-BE49-F238E27FC236}">
                    <a16:creationId xmlns:a16="http://schemas.microsoft.com/office/drawing/2014/main" id="{B4EF9ED9-BC44-4504-8118-00B7785C398E}"/>
                  </a:ext>
                </a:extLst>
              </p:cNvPr>
              <p:cNvGrpSpPr/>
              <p:nvPr/>
            </p:nvGrpSpPr>
            <p:grpSpPr>
              <a:xfrm>
                <a:off x="2539964" y="4070340"/>
                <a:ext cx="139577" cy="114183"/>
                <a:chOff x="2958300" y="4130042"/>
                <a:chExt cx="139577" cy="114183"/>
              </a:xfrm>
            </p:grpSpPr>
            <p:cxnSp>
              <p:nvCxnSpPr>
                <p:cNvPr id="166" name="Straight Connector 165">
                  <a:extLst>
                    <a:ext uri="{FF2B5EF4-FFF2-40B4-BE49-F238E27FC236}">
                      <a16:creationId xmlns:a16="http://schemas.microsoft.com/office/drawing/2014/main" id="{098502D5-B84D-4CB6-831C-4C90211A4ED3}"/>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9ACFAA-A082-4992-848F-EE70E3CBCEB8}"/>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3" name="Straight Connector 152">
              <a:extLst>
                <a:ext uri="{FF2B5EF4-FFF2-40B4-BE49-F238E27FC236}">
                  <a16:creationId xmlns:a16="http://schemas.microsoft.com/office/drawing/2014/main" id="{E95B2A29-17F2-4E3A-AF1E-70A2D87E2384}"/>
                </a:ext>
              </a:extLst>
            </p:cNvPr>
            <p:cNvCxnSpPr>
              <a:cxnSpLocks/>
            </p:cNvCxnSpPr>
            <p:nvPr/>
          </p:nvCxnSpPr>
          <p:spPr>
            <a:xfrm>
              <a:off x="2974445" y="4009242"/>
              <a:ext cx="38916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FF54AE9D-E6C4-4A62-B74D-E70417D3F4B0}"/>
                </a:ext>
              </a:extLst>
            </p:cNvPr>
            <p:cNvCxnSpPr>
              <a:cxnSpLocks/>
            </p:cNvCxnSpPr>
            <p:nvPr/>
          </p:nvCxnSpPr>
          <p:spPr>
            <a:xfrm>
              <a:off x="4143921" y="4009242"/>
              <a:ext cx="48118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13B1BD9E-D8C3-42DC-9323-757B189F93B3}"/>
                </a:ext>
              </a:extLst>
            </p:cNvPr>
            <p:cNvGrpSpPr/>
            <p:nvPr/>
          </p:nvGrpSpPr>
          <p:grpSpPr>
            <a:xfrm>
              <a:off x="5379685" y="3910017"/>
              <a:ext cx="485353" cy="198450"/>
              <a:chOff x="6008967" y="1606515"/>
              <a:chExt cx="739133" cy="269715"/>
            </a:xfrm>
          </p:grpSpPr>
          <p:sp>
            <p:nvSpPr>
              <p:cNvPr id="162" name="Rectangle: Rounded Corners 161">
                <a:extLst>
                  <a:ext uri="{FF2B5EF4-FFF2-40B4-BE49-F238E27FC236}">
                    <a16:creationId xmlns:a16="http://schemas.microsoft.com/office/drawing/2014/main" id="{93C24A12-DF4B-453E-9D13-3811AD49E9D7}"/>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BB04A3C7-06CE-4C68-98C6-691D9276562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DC2CB11-8C9E-4C4A-8B85-11DD00A42AFF}"/>
                </a:ext>
              </a:extLst>
            </p:cNvPr>
            <p:cNvGrpSpPr/>
            <p:nvPr/>
          </p:nvGrpSpPr>
          <p:grpSpPr>
            <a:xfrm>
              <a:off x="5923278" y="3910017"/>
              <a:ext cx="485353" cy="198450"/>
              <a:chOff x="6008967" y="1606515"/>
              <a:chExt cx="739133" cy="269715"/>
            </a:xfrm>
          </p:grpSpPr>
          <p:sp>
            <p:nvSpPr>
              <p:cNvPr id="160" name="Rectangle: Rounded Corners 159">
                <a:extLst>
                  <a:ext uri="{FF2B5EF4-FFF2-40B4-BE49-F238E27FC236}">
                    <a16:creationId xmlns:a16="http://schemas.microsoft.com/office/drawing/2014/main" id="{3FF11CDB-625F-416B-A14A-9659E7D3FDE0}"/>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684A6AA3-6A5A-45AA-A210-5DCF13B5EA90}"/>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99A239B8-EADC-4A0E-A3D2-5C610FC5A5E3}"/>
                </a:ext>
              </a:extLst>
            </p:cNvPr>
            <p:cNvGrpSpPr/>
            <p:nvPr/>
          </p:nvGrpSpPr>
          <p:grpSpPr>
            <a:xfrm>
              <a:off x="6495966" y="3956744"/>
              <a:ext cx="114034" cy="94516"/>
              <a:chOff x="5434258" y="4313770"/>
              <a:chExt cx="114034" cy="94516"/>
            </a:xfrm>
          </p:grpSpPr>
          <p:cxnSp>
            <p:nvCxnSpPr>
              <p:cNvPr id="158" name="Straight Connector 157">
                <a:extLst>
                  <a:ext uri="{FF2B5EF4-FFF2-40B4-BE49-F238E27FC236}">
                    <a16:creationId xmlns:a16="http://schemas.microsoft.com/office/drawing/2014/main" id="{A16F2F9D-90F7-44CB-8D27-5D0368FD4DED}"/>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BA5B929-E6DE-4031-A021-8C5E66DB882E}"/>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Group 167">
            <a:extLst>
              <a:ext uri="{FF2B5EF4-FFF2-40B4-BE49-F238E27FC236}">
                <a16:creationId xmlns:a16="http://schemas.microsoft.com/office/drawing/2014/main" id="{C7A92153-29E9-4086-A3F0-7C99E133DEF9}"/>
              </a:ext>
              <a:ext uri="{C183D7F6-B498-43B3-948B-1728B52AA6E4}">
                <adec:decorative xmlns:adec="http://schemas.microsoft.com/office/drawing/2017/decorative" val="1"/>
              </a:ext>
            </a:extLst>
          </p:cNvPr>
          <p:cNvGrpSpPr/>
          <p:nvPr/>
        </p:nvGrpSpPr>
        <p:grpSpPr>
          <a:xfrm>
            <a:off x="2744006" y="5107012"/>
            <a:ext cx="4133773" cy="239488"/>
            <a:chOff x="2476227" y="3902664"/>
            <a:chExt cx="4133773" cy="239488"/>
          </a:xfrm>
        </p:grpSpPr>
        <p:sp>
          <p:nvSpPr>
            <p:cNvPr id="181" name="Rectangle 180">
              <a:extLst>
                <a:ext uri="{FF2B5EF4-FFF2-40B4-BE49-F238E27FC236}">
                  <a16:creationId xmlns:a16="http://schemas.microsoft.com/office/drawing/2014/main" id="{B15A3209-1B7E-4414-964D-82537B1A9BC7}"/>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70" name="Straight Connector 169">
              <a:extLst>
                <a:ext uri="{FF2B5EF4-FFF2-40B4-BE49-F238E27FC236}">
                  <a16:creationId xmlns:a16="http://schemas.microsoft.com/office/drawing/2014/main" id="{2898CF21-27E1-4263-8EEA-7F5A1AABEA3E}"/>
                </a:ext>
              </a:extLst>
            </p:cNvPr>
            <p:cNvCxnSpPr>
              <a:cxnSpLocks/>
            </p:cNvCxnSpPr>
            <p:nvPr/>
          </p:nvCxnSpPr>
          <p:spPr>
            <a:xfrm>
              <a:off x="2974445" y="4009242"/>
              <a:ext cx="32669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34980FBE-32FD-4F28-B898-6B7A59B5EAF2}"/>
                </a:ext>
              </a:extLst>
            </p:cNvPr>
            <p:cNvCxnSpPr>
              <a:cxnSpLocks/>
            </p:cNvCxnSpPr>
            <p:nvPr/>
          </p:nvCxnSpPr>
          <p:spPr>
            <a:xfrm>
              <a:off x="4143921" y="4009242"/>
              <a:ext cx="64908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72" name="Group 171">
              <a:extLst>
                <a:ext uri="{FF2B5EF4-FFF2-40B4-BE49-F238E27FC236}">
                  <a16:creationId xmlns:a16="http://schemas.microsoft.com/office/drawing/2014/main" id="{3C9F0942-4E61-40D2-933B-DE8C8B493D4D}"/>
                </a:ext>
              </a:extLst>
            </p:cNvPr>
            <p:cNvGrpSpPr/>
            <p:nvPr/>
          </p:nvGrpSpPr>
          <p:grpSpPr>
            <a:xfrm>
              <a:off x="5379685" y="3910017"/>
              <a:ext cx="485353" cy="198450"/>
              <a:chOff x="6008967" y="1606515"/>
              <a:chExt cx="739133" cy="269715"/>
            </a:xfrm>
          </p:grpSpPr>
          <p:sp>
            <p:nvSpPr>
              <p:cNvPr id="179" name="Rectangle: Rounded Corners 178">
                <a:extLst>
                  <a:ext uri="{FF2B5EF4-FFF2-40B4-BE49-F238E27FC236}">
                    <a16:creationId xmlns:a16="http://schemas.microsoft.com/office/drawing/2014/main" id="{1CB6C88E-1830-43EC-98E2-2F20CC002DE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69F0E772-6675-4559-8467-5BB991AAFDA2}"/>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B34E58BB-4D68-4C4F-A6D5-3061FA22198D}"/>
                </a:ext>
              </a:extLst>
            </p:cNvPr>
            <p:cNvGrpSpPr/>
            <p:nvPr/>
          </p:nvGrpSpPr>
          <p:grpSpPr>
            <a:xfrm>
              <a:off x="5923278" y="3910017"/>
              <a:ext cx="485353" cy="198450"/>
              <a:chOff x="6008967" y="1606515"/>
              <a:chExt cx="739133" cy="269715"/>
            </a:xfrm>
          </p:grpSpPr>
          <p:sp>
            <p:nvSpPr>
              <p:cNvPr id="177" name="Rectangle: Rounded Corners 176">
                <a:extLst>
                  <a:ext uri="{FF2B5EF4-FFF2-40B4-BE49-F238E27FC236}">
                    <a16:creationId xmlns:a16="http://schemas.microsoft.com/office/drawing/2014/main" id="{F225D2C7-5690-4D84-A1CB-3EF2568630E9}"/>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AFED13C8-719E-48E4-BC16-0A26768E09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4976A6C1-34F1-4CEC-B015-61E9FAB9CA2F}"/>
                </a:ext>
              </a:extLst>
            </p:cNvPr>
            <p:cNvGrpSpPr/>
            <p:nvPr/>
          </p:nvGrpSpPr>
          <p:grpSpPr>
            <a:xfrm>
              <a:off x="6495966" y="3956744"/>
              <a:ext cx="114034" cy="94516"/>
              <a:chOff x="5434258" y="4313770"/>
              <a:chExt cx="114034" cy="94516"/>
            </a:xfrm>
          </p:grpSpPr>
          <p:cxnSp>
            <p:nvCxnSpPr>
              <p:cNvPr id="175" name="Straight Connector 174">
                <a:extLst>
                  <a:ext uri="{FF2B5EF4-FFF2-40B4-BE49-F238E27FC236}">
                    <a16:creationId xmlns:a16="http://schemas.microsoft.com/office/drawing/2014/main" id="{5B807163-301D-441C-B317-3CA6DC75D189}"/>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D82BDB5-0CDB-4E2B-830D-982D765868C4}"/>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85" name="Group 184">
            <a:extLst>
              <a:ext uri="{FF2B5EF4-FFF2-40B4-BE49-F238E27FC236}">
                <a16:creationId xmlns:a16="http://schemas.microsoft.com/office/drawing/2014/main" id="{84B21AA7-1E9C-40D9-BA26-CED12B8C8EAE}"/>
              </a:ext>
              <a:ext uri="{C183D7F6-B498-43B3-948B-1728B52AA6E4}">
                <adec:decorative xmlns:adec="http://schemas.microsoft.com/office/drawing/2017/decorative" val="1"/>
              </a:ext>
            </a:extLst>
          </p:cNvPr>
          <p:cNvGrpSpPr/>
          <p:nvPr/>
        </p:nvGrpSpPr>
        <p:grpSpPr>
          <a:xfrm>
            <a:off x="2744006" y="5408099"/>
            <a:ext cx="4133773" cy="239488"/>
            <a:chOff x="2476227" y="3902664"/>
            <a:chExt cx="4133773" cy="239488"/>
          </a:xfrm>
        </p:grpSpPr>
        <p:sp>
          <p:nvSpPr>
            <p:cNvPr id="198" name="Rectangle 197">
              <a:extLst>
                <a:ext uri="{FF2B5EF4-FFF2-40B4-BE49-F238E27FC236}">
                  <a16:creationId xmlns:a16="http://schemas.microsoft.com/office/drawing/2014/main" id="{165FC4AB-3A54-473C-92AF-685BE177432E}"/>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87" name="Straight Connector 186">
              <a:extLst>
                <a:ext uri="{FF2B5EF4-FFF2-40B4-BE49-F238E27FC236}">
                  <a16:creationId xmlns:a16="http://schemas.microsoft.com/office/drawing/2014/main" id="{C7D7001D-1364-4EEB-AA45-A4440F5859DA}"/>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467DA18A-1D65-4EFE-A85B-17D65BB5EDC3}"/>
                </a:ext>
              </a:extLst>
            </p:cNvPr>
            <p:cNvCxnSpPr>
              <a:cxnSpLocks/>
            </p:cNvCxnSpPr>
            <p:nvPr/>
          </p:nvCxnSpPr>
          <p:spPr>
            <a:xfrm>
              <a:off x="4143921" y="4009242"/>
              <a:ext cx="864902"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89" name="Group 188">
              <a:extLst>
                <a:ext uri="{FF2B5EF4-FFF2-40B4-BE49-F238E27FC236}">
                  <a16:creationId xmlns:a16="http://schemas.microsoft.com/office/drawing/2014/main" id="{C8B4D082-947A-49D7-A4FA-A35603D38F9B}"/>
                </a:ext>
              </a:extLst>
            </p:cNvPr>
            <p:cNvGrpSpPr/>
            <p:nvPr/>
          </p:nvGrpSpPr>
          <p:grpSpPr>
            <a:xfrm>
              <a:off x="5379685" y="3910017"/>
              <a:ext cx="485353" cy="198450"/>
              <a:chOff x="6008967" y="1606515"/>
              <a:chExt cx="739133" cy="269715"/>
            </a:xfrm>
          </p:grpSpPr>
          <p:sp>
            <p:nvSpPr>
              <p:cNvPr id="196" name="Rectangle: Rounded Corners 195">
                <a:extLst>
                  <a:ext uri="{FF2B5EF4-FFF2-40B4-BE49-F238E27FC236}">
                    <a16:creationId xmlns:a16="http://schemas.microsoft.com/office/drawing/2014/main" id="{74ED431B-11E4-4AA2-A6C3-2E87146A2496}"/>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A5AED532-1174-4020-B9B1-81A341B9D522}"/>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46A5F3A0-D527-4D8A-A19F-0A89AB90C186}"/>
                </a:ext>
              </a:extLst>
            </p:cNvPr>
            <p:cNvGrpSpPr/>
            <p:nvPr/>
          </p:nvGrpSpPr>
          <p:grpSpPr>
            <a:xfrm>
              <a:off x="5923278" y="3910017"/>
              <a:ext cx="485353" cy="198450"/>
              <a:chOff x="6008967" y="1606515"/>
              <a:chExt cx="739133" cy="269715"/>
            </a:xfrm>
          </p:grpSpPr>
          <p:sp>
            <p:nvSpPr>
              <p:cNvPr id="194" name="Rectangle: Rounded Corners 193">
                <a:extLst>
                  <a:ext uri="{FF2B5EF4-FFF2-40B4-BE49-F238E27FC236}">
                    <a16:creationId xmlns:a16="http://schemas.microsoft.com/office/drawing/2014/main" id="{65F33919-E3BB-479F-B8FB-8298ABFE355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195" name="Straight Connector 194">
                <a:extLst>
                  <a:ext uri="{FF2B5EF4-FFF2-40B4-BE49-F238E27FC236}">
                    <a16:creationId xmlns:a16="http://schemas.microsoft.com/office/drawing/2014/main" id="{CA7C9994-90BD-4E88-BFC1-4CF68CD01F23}"/>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31988BEF-A442-46E7-AA39-B42E36566E6A}"/>
                </a:ext>
              </a:extLst>
            </p:cNvPr>
            <p:cNvGrpSpPr/>
            <p:nvPr/>
          </p:nvGrpSpPr>
          <p:grpSpPr>
            <a:xfrm>
              <a:off x="6495966" y="3956744"/>
              <a:ext cx="114034" cy="94516"/>
              <a:chOff x="5434258" y="4313770"/>
              <a:chExt cx="114034" cy="94516"/>
            </a:xfrm>
          </p:grpSpPr>
          <p:cxnSp>
            <p:nvCxnSpPr>
              <p:cNvPr id="192" name="Straight Connector 191">
                <a:extLst>
                  <a:ext uri="{FF2B5EF4-FFF2-40B4-BE49-F238E27FC236}">
                    <a16:creationId xmlns:a16="http://schemas.microsoft.com/office/drawing/2014/main" id="{E47921CC-9CE7-4540-810A-29749D297067}"/>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266AFCE-EF5A-4C6A-95B1-975C37A8F848}"/>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02" name="Group 201">
            <a:extLst>
              <a:ext uri="{FF2B5EF4-FFF2-40B4-BE49-F238E27FC236}">
                <a16:creationId xmlns:a16="http://schemas.microsoft.com/office/drawing/2014/main" id="{BE3DB702-A59F-40BD-94EF-649EBC42AC7A}"/>
              </a:ext>
              <a:ext uri="{C183D7F6-B498-43B3-948B-1728B52AA6E4}">
                <adec:decorative xmlns:adec="http://schemas.microsoft.com/office/drawing/2017/decorative" val="1"/>
              </a:ext>
            </a:extLst>
          </p:cNvPr>
          <p:cNvGrpSpPr/>
          <p:nvPr/>
        </p:nvGrpSpPr>
        <p:grpSpPr>
          <a:xfrm>
            <a:off x="2744006" y="5709187"/>
            <a:ext cx="4133773" cy="239488"/>
            <a:chOff x="2476227" y="3902664"/>
            <a:chExt cx="4133773" cy="239488"/>
          </a:xfrm>
        </p:grpSpPr>
        <p:sp>
          <p:nvSpPr>
            <p:cNvPr id="215" name="Rectangle 214">
              <a:extLst>
                <a:ext uri="{FF2B5EF4-FFF2-40B4-BE49-F238E27FC236}">
                  <a16:creationId xmlns:a16="http://schemas.microsoft.com/office/drawing/2014/main" id="{959293F1-89AA-44A3-B1A1-7F2255741161}"/>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204" name="Straight Connector 203">
              <a:extLst>
                <a:ext uri="{FF2B5EF4-FFF2-40B4-BE49-F238E27FC236}">
                  <a16:creationId xmlns:a16="http://schemas.microsoft.com/office/drawing/2014/main" id="{DA192CC7-BBD1-4DAC-A623-E82DBC95E810}"/>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25BE640-0EBF-42C6-A3BD-B366C8D5FC78}"/>
                </a:ext>
              </a:extLst>
            </p:cNvPr>
            <p:cNvCxnSpPr>
              <a:cxnSpLocks/>
            </p:cNvCxnSpPr>
            <p:nvPr/>
          </p:nvCxnSpPr>
          <p:spPr>
            <a:xfrm>
              <a:off x="4143921" y="4009242"/>
              <a:ext cx="96237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206" name="Group 205">
              <a:extLst>
                <a:ext uri="{FF2B5EF4-FFF2-40B4-BE49-F238E27FC236}">
                  <a16:creationId xmlns:a16="http://schemas.microsoft.com/office/drawing/2014/main" id="{C3ABAC88-A5CD-4C13-A4AD-D20F676753B6}"/>
                </a:ext>
              </a:extLst>
            </p:cNvPr>
            <p:cNvGrpSpPr/>
            <p:nvPr/>
          </p:nvGrpSpPr>
          <p:grpSpPr>
            <a:xfrm>
              <a:off x="5379685" y="3910017"/>
              <a:ext cx="485353" cy="198450"/>
              <a:chOff x="6008967" y="1606515"/>
              <a:chExt cx="739133" cy="269715"/>
            </a:xfrm>
          </p:grpSpPr>
          <p:sp>
            <p:nvSpPr>
              <p:cNvPr id="213" name="Rectangle: Rounded Corners 212">
                <a:extLst>
                  <a:ext uri="{FF2B5EF4-FFF2-40B4-BE49-F238E27FC236}">
                    <a16:creationId xmlns:a16="http://schemas.microsoft.com/office/drawing/2014/main" id="{BAA46748-A1BC-4D20-8E08-FF98355B5793}"/>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3AB8796A-E3DA-448C-B76C-58DD74C5DD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DF9AADAC-8F89-4C9B-B8E6-B27F5560F23C}"/>
                </a:ext>
              </a:extLst>
            </p:cNvPr>
            <p:cNvGrpSpPr/>
            <p:nvPr/>
          </p:nvGrpSpPr>
          <p:grpSpPr>
            <a:xfrm>
              <a:off x="5923278" y="3910017"/>
              <a:ext cx="485353" cy="198450"/>
              <a:chOff x="6008967" y="1606515"/>
              <a:chExt cx="739133" cy="269715"/>
            </a:xfrm>
          </p:grpSpPr>
          <p:sp>
            <p:nvSpPr>
              <p:cNvPr id="211" name="Rectangle: Rounded Corners 210">
                <a:extLst>
                  <a:ext uri="{FF2B5EF4-FFF2-40B4-BE49-F238E27FC236}">
                    <a16:creationId xmlns:a16="http://schemas.microsoft.com/office/drawing/2014/main" id="{F7B4D134-ACBF-4C04-9308-7C4141443C16}"/>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212" name="Straight Connector 211">
                <a:extLst>
                  <a:ext uri="{FF2B5EF4-FFF2-40B4-BE49-F238E27FC236}">
                    <a16:creationId xmlns:a16="http://schemas.microsoft.com/office/drawing/2014/main" id="{E7379060-D796-430F-8250-94129FFFFA6D}"/>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76421932-C244-48F4-8EA4-351AE8B3F2FB}"/>
                </a:ext>
              </a:extLst>
            </p:cNvPr>
            <p:cNvGrpSpPr/>
            <p:nvPr/>
          </p:nvGrpSpPr>
          <p:grpSpPr>
            <a:xfrm>
              <a:off x="6495966" y="3956744"/>
              <a:ext cx="114034" cy="94516"/>
              <a:chOff x="5434258" y="4313770"/>
              <a:chExt cx="114034" cy="94516"/>
            </a:xfrm>
          </p:grpSpPr>
          <p:cxnSp>
            <p:nvCxnSpPr>
              <p:cNvPr id="209" name="Straight Connector 208">
                <a:extLst>
                  <a:ext uri="{FF2B5EF4-FFF2-40B4-BE49-F238E27FC236}">
                    <a16:creationId xmlns:a16="http://schemas.microsoft.com/office/drawing/2014/main" id="{97B44E32-296E-49E0-81FC-CEDCE5FA9732}"/>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A7F060-A62D-4325-8BD1-E6111E72A50A}"/>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74" name="Rectangle 73">
            <a:extLst>
              <a:ext uri="{FF2B5EF4-FFF2-40B4-BE49-F238E27FC236}">
                <a16:creationId xmlns:a16="http://schemas.microsoft.com/office/drawing/2014/main" id="{0403D9CC-A098-4EFC-A099-39FFB2DCADFF}"/>
              </a:ext>
              <a:ext uri="{C183D7F6-B498-43B3-948B-1728B52AA6E4}">
                <adec:decorative xmlns:adec="http://schemas.microsoft.com/office/drawing/2017/decorative" val="1"/>
              </a:ext>
            </a:extLst>
          </p:cNvPr>
          <p:cNvSpPr/>
          <p:nvPr/>
        </p:nvSpPr>
        <p:spPr bwMode="auto">
          <a:xfrm>
            <a:off x="2532049" y="5817380"/>
            <a:ext cx="4585854" cy="453261"/>
          </a:xfrm>
          <a:prstGeom prst="rect">
            <a:avLst/>
          </a:prstGeom>
          <a:solidFill>
            <a:schemeClr val="tx1">
              <a:lumMod val="85000"/>
            </a:schemeClr>
          </a:solidFill>
          <a:ln>
            <a:noFill/>
            <a:headEnd type="none" w="med" len="med"/>
            <a:tailEnd type="none" w="med" len="med"/>
          </a:ln>
          <a:effectLst>
            <a:outerShdw blurRad="508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75" name="Group 74">
            <a:extLst>
              <a:ext uri="{FF2B5EF4-FFF2-40B4-BE49-F238E27FC236}">
                <a16:creationId xmlns:a16="http://schemas.microsoft.com/office/drawing/2014/main" id="{E7D96AA7-A38C-431C-9D9C-775483523051}"/>
              </a:ext>
              <a:ext uri="{C183D7F6-B498-43B3-948B-1728B52AA6E4}">
                <adec:decorative xmlns:adec="http://schemas.microsoft.com/office/drawing/2017/decorative" val="1"/>
              </a:ext>
            </a:extLst>
          </p:cNvPr>
          <p:cNvGrpSpPr/>
          <p:nvPr/>
        </p:nvGrpSpPr>
        <p:grpSpPr>
          <a:xfrm>
            <a:off x="6235174" y="5909152"/>
            <a:ext cx="739133" cy="269715"/>
            <a:chOff x="6039064" y="1615752"/>
            <a:chExt cx="739133" cy="269715"/>
          </a:xfrm>
        </p:grpSpPr>
        <p:sp>
          <p:nvSpPr>
            <p:cNvPr id="66" name="Rectangle: Rounded Corners 65">
              <a:extLst>
                <a:ext uri="{FF2B5EF4-FFF2-40B4-BE49-F238E27FC236}">
                  <a16:creationId xmlns:a16="http://schemas.microsoft.com/office/drawing/2014/main" id="{BFB91662-1304-46E7-8D3E-23CA6693DAD3}"/>
                </a:ext>
              </a:extLst>
            </p:cNvPr>
            <p:cNvSpPr/>
            <p:nvPr/>
          </p:nvSpPr>
          <p:spPr bwMode="auto">
            <a:xfrm>
              <a:off x="6039064" y="1615752"/>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7C30C4DA-83C1-4EA4-AC47-B43E37E8478F}"/>
                </a:ext>
              </a:extLst>
            </p:cNvPr>
            <p:cNvCxnSpPr>
              <a:cxnSpLocks/>
            </p:cNvCxnSpPr>
            <p:nvPr/>
          </p:nvCxnSpPr>
          <p:spPr>
            <a:xfrm>
              <a:off x="6190058" y="1746381"/>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C807698-9B83-4973-A7CB-EDB7A00A28B4}"/>
              </a:ext>
              <a:ext uri="{C183D7F6-B498-43B3-948B-1728B52AA6E4}">
                <adec:decorative xmlns:adec="http://schemas.microsoft.com/office/drawing/2017/decorative" val="1"/>
              </a:ext>
            </a:extLst>
          </p:cNvPr>
          <p:cNvGrpSpPr/>
          <p:nvPr/>
        </p:nvGrpSpPr>
        <p:grpSpPr>
          <a:xfrm>
            <a:off x="5379258" y="5904924"/>
            <a:ext cx="739133" cy="269715"/>
            <a:chOff x="6008967" y="1606515"/>
            <a:chExt cx="739133" cy="269715"/>
          </a:xfrm>
        </p:grpSpPr>
        <p:sp>
          <p:nvSpPr>
            <p:cNvPr id="77" name="Rectangle: Rounded Corners 76">
              <a:extLst>
                <a:ext uri="{FF2B5EF4-FFF2-40B4-BE49-F238E27FC236}">
                  <a16:creationId xmlns:a16="http://schemas.microsoft.com/office/drawing/2014/main" id="{49CCD1C9-BFB8-4FAC-9D35-D47CCB0A593C}"/>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A977D516-7C94-442D-9552-A14C02E7694D}"/>
                </a:ext>
              </a:extLst>
            </p:cNvPr>
            <p:cNvCxnSpPr>
              <a:cxnSpLocks/>
            </p:cNvCxnSpPr>
            <p:nvPr/>
          </p:nvCxnSpPr>
          <p:spPr>
            <a:xfrm>
              <a:off x="6150935" y="1741372"/>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260B8109-29C8-4F96-B00F-D6514AC04A9C}"/>
              </a:ext>
              <a:ext uri="{C183D7F6-B498-43B3-948B-1728B52AA6E4}">
                <adec:decorative xmlns:adec="http://schemas.microsoft.com/office/drawing/2017/decorative" val="1"/>
              </a:ext>
            </a:extLst>
          </p:cNvPr>
          <p:cNvSpPr/>
          <p:nvPr/>
        </p:nvSpPr>
        <p:spPr bwMode="auto">
          <a:xfrm>
            <a:off x="861647" y="1593500"/>
            <a:ext cx="1662924" cy="4678744"/>
          </a:xfrm>
          <a:prstGeom prst="rect">
            <a:avLst/>
          </a:prstGeom>
          <a:solidFill>
            <a:schemeClr val="tx1">
              <a:lumMod val="75000"/>
            </a:schemeClr>
          </a:solidFill>
          <a:ln>
            <a:noFill/>
            <a:headEnd type="none" w="med" len="med"/>
            <a:tailEnd type="none" w="med" len="med"/>
          </a:ln>
          <a:effectLst>
            <a:outerShdw blurRad="127000" dist="38100" algn="l" rotWithShape="0">
              <a:prstClr val="black">
                <a:alpha val="5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 name="Oval 3">
            <a:extLst>
              <a:ext uri="{FF2B5EF4-FFF2-40B4-BE49-F238E27FC236}">
                <a16:creationId xmlns:a16="http://schemas.microsoft.com/office/drawing/2014/main" id="{433AEE93-8517-461F-BF9F-04B21C736994}"/>
              </a:ext>
              <a:ext uri="{C183D7F6-B498-43B3-948B-1728B52AA6E4}">
                <adec:decorative xmlns:adec="http://schemas.microsoft.com/office/drawing/2017/decorative" val="1"/>
              </a:ext>
            </a:extLst>
          </p:cNvPr>
          <p:cNvSpPr/>
          <p:nvPr/>
        </p:nvSpPr>
        <p:spPr bwMode="auto">
          <a:xfrm>
            <a:off x="1377040" y="2007715"/>
            <a:ext cx="675313" cy="6753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E5B3D62-F1DF-4C97-993A-C833894F573B}"/>
              </a:ext>
              <a:ext uri="{C183D7F6-B498-43B3-948B-1728B52AA6E4}">
                <adec:decorative xmlns:adec="http://schemas.microsoft.com/office/drawing/2017/decorative" val="1"/>
              </a:ext>
            </a:extLst>
          </p:cNvPr>
          <p:cNvCxnSpPr/>
          <p:nvPr/>
        </p:nvCxnSpPr>
        <p:spPr>
          <a:xfrm>
            <a:off x="1225255" y="2860079"/>
            <a:ext cx="969236"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7F98E11-73B9-4F23-8E19-42A78FE0AD0F}"/>
              </a:ext>
              <a:ext uri="{C183D7F6-B498-43B3-948B-1728B52AA6E4}">
                <adec:decorative xmlns:adec="http://schemas.microsoft.com/office/drawing/2017/decorative" val="1"/>
              </a:ext>
            </a:extLst>
          </p:cNvPr>
          <p:cNvGrpSpPr/>
          <p:nvPr/>
        </p:nvGrpSpPr>
        <p:grpSpPr>
          <a:xfrm>
            <a:off x="1340306" y="3029724"/>
            <a:ext cx="739133" cy="269715"/>
            <a:chOff x="2802406" y="2815563"/>
            <a:chExt cx="1026233" cy="269715"/>
          </a:xfrm>
        </p:grpSpPr>
        <p:sp>
          <p:nvSpPr>
            <p:cNvPr id="9" name="Rectangle: Rounded Corners 8">
              <a:extLst>
                <a:ext uri="{FF2B5EF4-FFF2-40B4-BE49-F238E27FC236}">
                  <a16:creationId xmlns:a16="http://schemas.microsoft.com/office/drawing/2014/main" id="{6C3B1F54-CFDA-421D-88EC-0D2880FB2647}"/>
                </a:ext>
              </a:extLst>
            </p:cNvPr>
            <p:cNvSpPr/>
            <p:nvPr/>
          </p:nvSpPr>
          <p:spPr bwMode="auto">
            <a:xfrm>
              <a:off x="2802406" y="2815563"/>
              <a:ext cx="10262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4C810C2-5110-4B4D-A006-5E788AF78F05}"/>
                </a:ext>
              </a:extLst>
            </p:cNvPr>
            <p:cNvCxnSpPr>
              <a:cxnSpLocks/>
            </p:cNvCxnSpPr>
            <p:nvPr/>
          </p:nvCxnSpPr>
          <p:spPr>
            <a:xfrm>
              <a:off x="2992701" y="2948227"/>
              <a:ext cx="632007"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983E49B7-2C31-412D-82C0-9E2621F5EF76}"/>
              </a:ext>
              <a:ext uri="{C183D7F6-B498-43B3-948B-1728B52AA6E4}">
                <adec:decorative xmlns:adec="http://schemas.microsoft.com/office/drawing/2017/decorative" val="1"/>
              </a:ext>
            </a:extLst>
          </p:cNvPr>
          <p:cNvCxnSpPr>
            <a:cxnSpLocks/>
          </p:cNvCxnSpPr>
          <p:nvPr/>
        </p:nvCxnSpPr>
        <p:spPr>
          <a:xfrm>
            <a:off x="1044168" y="3543906"/>
            <a:ext cx="605771"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1E68FDC-CFDB-4363-A25E-95C2495AD9F7}"/>
              </a:ext>
              <a:ext uri="{C183D7F6-B498-43B3-948B-1728B52AA6E4}">
                <adec:decorative xmlns:adec="http://schemas.microsoft.com/office/drawing/2017/decorative" val="1"/>
              </a:ext>
            </a:extLst>
          </p:cNvPr>
          <p:cNvSpPr/>
          <p:nvPr/>
        </p:nvSpPr>
        <p:spPr bwMode="auto">
          <a:xfrm>
            <a:off x="1044168" y="3686808"/>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A56C50A0-B797-49E4-B81E-7C9987A1417F}"/>
              </a:ext>
              <a:ext uri="{C183D7F6-B498-43B3-948B-1728B52AA6E4}">
                <adec:decorative xmlns:adec="http://schemas.microsoft.com/office/drawing/2017/decorative" val="1"/>
              </a:ext>
            </a:extLst>
          </p:cNvPr>
          <p:cNvCxnSpPr>
            <a:cxnSpLocks/>
          </p:cNvCxnSpPr>
          <p:nvPr/>
        </p:nvCxnSpPr>
        <p:spPr>
          <a:xfrm>
            <a:off x="1340306" y="3788374"/>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2EE5A0E-1360-4BC5-B131-E5232E4B562B}"/>
              </a:ext>
              <a:ext uri="{C183D7F6-B498-43B3-948B-1728B52AA6E4}">
                <adec:decorative xmlns:adec="http://schemas.microsoft.com/office/drawing/2017/decorative" val="1"/>
              </a:ext>
            </a:extLst>
          </p:cNvPr>
          <p:cNvSpPr/>
          <p:nvPr/>
        </p:nvSpPr>
        <p:spPr bwMode="auto">
          <a:xfrm>
            <a:off x="860151" y="3901438"/>
            <a:ext cx="1662220" cy="263788"/>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1" name="Oval 40">
            <a:extLst>
              <a:ext uri="{FF2B5EF4-FFF2-40B4-BE49-F238E27FC236}">
                <a16:creationId xmlns:a16="http://schemas.microsoft.com/office/drawing/2014/main" id="{FF98A809-FF9F-4AA4-A4FE-9D36C210F179}"/>
              </a:ext>
              <a:ext uri="{C183D7F6-B498-43B3-948B-1728B52AA6E4}">
                <adec:decorative xmlns:adec="http://schemas.microsoft.com/office/drawing/2017/decorative" val="1"/>
              </a:ext>
            </a:extLst>
          </p:cNvPr>
          <p:cNvSpPr/>
          <p:nvPr/>
        </p:nvSpPr>
        <p:spPr bwMode="auto">
          <a:xfrm>
            <a:off x="1044168" y="3932872"/>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F080CA01-8E3A-4F4D-B680-DCABA2C96D57}"/>
              </a:ext>
              <a:ext uri="{C183D7F6-B498-43B3-948B-1728B52AA6E4}">
                <adec:decorative xmlns:adec="http://schemas.microsoft.com/office/drawing/2017/decorative" val="1"/>
              </a:ext>
            </a:extLst>
          </p:cNvPr>
          <p:cNvCxnSpPr>
            <a:cxnSpLocks/>
          </p:cNvCxnSpPr>
          <p:nvPr/>
        </p:nvCxnSpPr>
        <p:spPr>
          <a:xfrm>
            <a:off x="1340306" y="4034438"/>
            <a:ext cx="68830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DA8BCFE-C835-4B06-9CCA-D9907140FC04}"/>
              </a:ext>
              <a:ext uri="{C183D7F6-B498-43B3-948B-1728B52AA6E4}">
                <adec:decorative xmlns:adec="http://schemas.microsoft.com/office/drawing/2017/decorative" val="1"/>
              </a:ext>
            </a:extLst>
          </p:cNvPr>
          <p:cNvSpPr/>
          <p:nvPr/>
        </p:nvSpPr>
        <p:spPr bwMode="auto">
          <a:xfrm>
            <a:off x="1044168" y="4184523"/>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A431FA13-B3DA-4A7C-A61A-AF072FDEB688}"/>
              </a:ext>
              <a:ext uri="{C183D7F6-B498-43B3-948B-1728B52AA6E4}">
                <adec:decorative xmlns:adec="http://schemas.microsoft.com/office/drawing/2017/decorative" val="1"/>
              </a:ext>
            </a:extLst>
          </p:cNvPr>
          <p:cNvCxnSpPr>
            <a:cxnSpLocks/>
          </p:cNvCxnSpPr>
          <p:nvPr/>
        </p:nvCxnSpPr>
        <p:spPr>
          <a:xfrm>
            <a:off x="1340306" y="4286089"/>
            <a:ext cx="42151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856DD926-5A38-400D-838A-98F8FAF08A8B}"/>
              </a:ext>
              <a:ext uri="{C183D7F6-B498-43B3-948B-1728B52AA6E4}">
                <adec:decorative xmlns:adec="http://schemas.microsoft.com/office/drawing/2017/decorative" val="1"/>
              </a:ext>
            </a:extLst>
          </p:cNvPr>
          <p:cNvSpPr/>
          <p:nvPr/>
        </p:nvSpPr>
        <p:spPr bwMode="auto">
          <a:xfrm>
            <a:off x="1044168" y="4437864"/>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7DB54DC8-7A71-43DC-8291-2425232A15FF}"/>
              </a:ext>
              <a:ext uri="{C183D7F6-B498-43B3-948B-1728B52AA6E4}">
                <adec:decorative xmlns:adec="http://schemas.microsoft.com/office/drawing/2017/decorative" val="1"/>
              </a:ext>
            </a:extLst>
          </p:cNvPr>
          <p:cNvCxnSpPr>
            <a:cxnSpLocks/>
          </p:cNvCxnSpPr>
          <p:nvPr/>
        </p:nvCxnSpPr>
        <p:spPr>
          <a:xfrm>
            <a:off x="1340306" y="4539430"/>
            <a:ext cx="82815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02C106-5F9A-4929-97CB-751D392F3778}"/>
              </a:ext>
              <a:ext uri="{C183D7F6-B498-43B3-948B-1728B52AA6E4}">
                <adec:decorative xmlns:adec="http://schemas.microsoft.com/office/drawing/2017/decorative" val="1"/>
              </a:ext>
            </a:extLst>
          </p:cNvPr>
          <p:cNvCxnSpPr>
            <a:cxnSpLocks/>
          </p:cNvCxnSpPr>
          <p:nvPr/>
        </p:nvCxnSpPr>
        <p:spPr>
          <a:xfrm>
            <a:off x="1044168" y="4943119"/>
            <a:ext cx="605771"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081C0-15BC-4AD7-8AE9-12D74BAE1FD2}"/>
              </a:ext>
              <a:ext uri="{C183D7F6-B498-43B3-948B-1728B52AA6E4}">
                <adec:decorative xmlns:adec="http://schemas.microsoft.com/office/drawing/2017/decorative" val="1"/>
              </a:ext>
            </a:extLst>
          </p:cNvPr>
          <p:cNvSpPr/>
          <p:nvPr/>
        </p:nvSpPr>
        <p:spPr bwMode="auto">
          <a:xfrm>
            <a:off x="1044168" y="5086021"/>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4CFB1CD-B6A3-4CB0-9E49-0AF0A2692B91}"/>
              </a:ext>
              <a:ext uri="{C183D7F6-B498-43B3-948B-1728B52AA6E4}">
                <adec:decorative xmlns:adec="http://schemas.microsoft.com/office/drawing/2017/decorative" val="1"/>
              </a:ext>
            </a:extLst>
          </p:cNvPr>
          <p:cNvCxnSpPr>
            <a:cxnSpLocks/>
          </p:cNvCxnSpPr>
          <p:nvPr/>
        </p:nvCxnSpPr>
        <p:spPr>
          <a:xfrm>
            <a:off x="1340306" y="5187587"/>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D4C3067-5893-474A-8192-04A3DCA51905}"/>
              </a:ext>
              <a:ext uri="{C183D7F6-B498-43B3-948B-1728B52AA6E4}">
                <adec:decorative xmlns:adec="http://schemas.microsoft.com/office/drawing/2017/decorative" val="1"/>
              </a:ext>
            </a:extLst>
          </p:cNvPr>
          <p:cNvSpPr/>
          <p:nvPr/>
        </p:nvSpPr>
        <p:spPr bwMode="auto">
          <a:xfrm>
            <a:off x="1044168" y="5332085"/>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222E6983-15EC-42CC-9289-1D98E7AE0F68}"/>
              </a:ext>
              <a:ext uri="{C183D7F6-B498-43B3-948B-1728B52AA6E4}">
                <adec:decorative xmlns:adec="http://schemas.microsoft.com/office/drawing/2017/decorative" val="1"/>
              </a:ext>
            </a:extLst>
          </p:cNvPr>
          <p:cNvCxnSpPr>
            <a:cxnSpLocks/>
          </p:cNvCxnSpPr>
          <p:nvPr/>
        </p:nvCxnSpPr>
        <p:spPr>
          <a:xfrm>
            <a:off x="1340306" y="5433651"/>
            <a:ext cx="68830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FF76D16-48E8-4656-B922-147A0DF292B2}"/>
              </a:ext>
              <a:ext uri="{C183D7F6-B498-43B3-948B-1728B52AA6E4}">
                <adec:decorative xmlns:adec="http://schemas.microsoft.com/office/drawing/2017/decorative" val="1"/>
              </a:ext>
            </a:extLst>
          </p:cNvPr>
          <p:cNvSpPr/>
          <p:nvPr/>
        </p:nvSpPr>
        <p:spPr bwMode="auto">
          <a:xfrm>
            <a:off x="1044168" y="5583736"/>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BD93528A-F1A4-46EE-862C-05D9919F7D25}"/>
              </a:ext>
              <a:ext uri="{C183D7F6-B498-43B3-948B-1728B52AA6E4}">
                <adec:decorative xmlns:adec="http://schemas.microsoft.com/office/drawing/2017/decorative" val="1"/>
              </a:ext>
            </a:extLst>
          </p:cNvPr>
          <p:cNvCxnSpPr>
            <a:cxnSpLocks/>
          </p:cNvCxnSpPr>
          <p:nvPr/>
        </p:nvCxnSpPr>
        <p:spPr>
          <a:xfrm>
            <a:off x="1340306" y="5685302"/>
            <a:ext cx="42151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8FB1F92-2A8D-4367-9FFF-627A47038A47}"/>
              </a:ext>
              <a:ext uri="{C183D7F6-B498-43B3-948B-1728B52AA6E4}">
                <adec:decorative xmlns:adec="http://schemas.microsoft.com/office/drawing/2017/decorative" val="1"/>
              </a:ext>
            </a:extLst>
          </p:cNvPr>
          <p:cNvSpPr/>
          <p:nvPr/>
        </p:nvSpPr>
        <p:spPr bwMode="auto">
          <a:xfrm>
            <a:off x="1044168" y="5837077"/>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DE8CC7D-7CA4-4BF0-BF40-F93EBF545EF1}"/>
              </a:ext>
              <a:ext uri="{C183D7F6-B498-43B3-948B-1728B52AA6E4}">
                <adec:decorative xmlns:adec="http://schemas.microsoft.com/office/drawing/2017/decorative" val="1"/>
              </a:ext>
            </a:extLst>
          </p:cNvPr>
          <p:cNvCxnSpPr>
            <a:cxnSpLocks/>
          </p:cNvCxnSpPr>
          <p:nvPr/>
        </p:nvCxnSpPr>
        <p:spPr>
          <a:xfrm>
            <a:off x="1340306" y="5938643"/>
            <a:ext cx="82815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007EA08-212B-4EA3-9D5D-B7F2CF79F568}"/>
              </a:ext>
              <a:ext uri="{C183D7F6-B498-43B3-948B-1728B52AA6E4}">
                <adec:decorative xmlns:adec="http://schemas.microsoft.com/office/drawing/2017/decorative" val="1"/>
              </a:ext>
            </a:extLst>
          </p:cNvPr>
          <p:cNvSpPr/>
          <p:nvPr/>
        </p:nvSpPr>
        <p:spPr bwMode="auto">
          <a:xfrm>
            <a:off x="860153" y="1605253"/>
            <a:ext cx="1665212" cy="293224"/>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3" y="585788"/>
            <a:ext cx="6260743"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5285517"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12BD3">
                    <a:lumMod val="50000"/>
                    <a:lumOff val="50000"/>
                  </a:srgbClr>
                </a:solidFill>
                <a:effectLst/>
                <a:uLnTx/>
                <a:uFillTx/>
                <a:latin typeface="Consolas" panose="020B0609020204030204" pitchFamily="49" charset="0"/>
                <a:ea typeface="+mn-ea"/>
                <a:cs typeface="+mn-cs"/>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6743491"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6743491"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6743491"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6069036"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46" name="Isosceles Triangle 245">
            <a:extLst>
              <a:ext uri="{FF2B5EF4-FFF2-40B4-BE49-F238E27FC236}">
                <a16:creationId xmlns:a16="http://schemas.microsoft.com/office/drawing/2014/main" id="{EFD289FE-E881-48A0-82CE-7DDF4719D349}"/>
              </a:ext>
              <a:ext uri="{C183D7F6-B498-43B3-948B-1728B52AA6E4}">
                <adec:decorative xmlns:adec="http://schemas.microsoft.com/office/drawing/2017/decorative" val="1"/>
              </a:ext>
            </a:extLst>
          </p:cNvPr>
          <p:cNvSpPr/>
          <p:nvPr/>
        </p:nvSpPr>
        <p:spPr>
          <a:xfrm rot="16200000">
            <a:off x="2744453" y="5970981"/>
            <a:ext cx="181638" cy="1134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7" name="Straight Connector 246">
            <a:extLst>
              <a:ext uri="{FF2B5EF4-FFF2-40B4-BE49-F238E27FC236}">
                <a16:creationId xmlns:a16="http://schemas.microsoft.com/office/drawing/2014/main" id="{78359F1D-A298-48C8-A9D6-8FFF7AB723A1}"/>
              </a:ext>
              <a:ext uri="{C183D7F6-B498-43B3-948B-1728B52AA6E4}">
                <adec:decorative xmlns:adec="http://schemas.microsoft.com/office/drawing/2017/decorative" val="1"/>
              </a:ext>
            </a:extLst>
          </p:cNvPr>
          <p:cNvCxnSpPr>
            <a:cxnSpLocks/>
          </p:cNvCxnSpPr>
          <p:nvPr/>
        </p:nvCxnSpPr>
        <p:spPr>
          <a:xfrm>
            <a:off x="3017301" y="6027697"/>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332" name="Group 331">
            <a:extLst>
              <a:ext uri="{FF2B5EF4-FFF2-40B4-BE49-F238E27FC236}">
                <a16:creationId xmlns:a16="http://schemas.microsoft.com/office/drawing/2014/main" id="{1C44AF03-6D83-49FF-A3FB-33EC30BE0172}"/>
              </a:ext>
              <a:ext uri="{C183D7F6-B498-43B3-948B-1728B52AA6E4}">
                <adec:decorative xmlns:adec="http://schemas.microsoft.com/office/drawing/2017/decorative" val="1"/>
              </a:ext>
            </a:extLst>
          </p:cNvPr>
          <p:cNvGrpSpPr/>
          <p:nvPr/>
        </p:nvGrpSpPr>
        <p:grpSpPr>
          <a:xfrm>
            <a:off x="3567207" y="2784245"/>
            <a:ext cx="2236539" cy="616411"/>
            <a:chOff x="3294247" y="2784245"/>
            <a:chExt cx="2236539" cy="616411"/>
          </a:xfrm>
        </p:grpSpPr>
        <p:grpSp>
          <p:nvGrpSpPr>
            <p:cNvPr id="237" name="Group 236">
              <a:extLst>
                <a:ext uri="{FF2B5EF4-FFF2-40B4-BE49-F238E27FC236}">
                  <a16:creationId xmlns:a16="http://schemas.microsoft.com/office/drawing/2014/main" id="{A1246278-8094-43BD-B73D-C7A31E57A830}"/>
                </a:ext>
              </a:extLst>
            </p:cNvPr>
            <p:cNvGrpSpPr/>
            <p:nvPr/>
          </p:nvGrpSpPr>
          <p:grpSpPr>
            <a:xfrm>
              <a:off x="3561547" y="2784245"/>
              <a:ext cx="1812957" cy="616411"/>
              <a:chOff x="3881342" y="2683028"/>
              <a:chExt cx="1812957" cy="616411"/>
            </a:xfrm>
          </p:grpSpPr>
          <p:cxnSp>
            <p:nvCxnSpPr>
              <p:cNvPr id="232" name="Straight Connector 231">
                <a:extLst>
                  <a:ext uri="{FF2B5EF4-FFF2-40B4-BE49-F238E27FC236}">
                    <a16:creationId xmlns:a16="http://schemas.microsoft.com/office/drawing/2014/main" id="{72A7EC25-248C-4FA9-95BB-0A2B520D0B8E}"/>
                  </a:ext>
                </a:extLst>
              </p:cNvPr>
              <p:cNvCxnSpPr>
                <a:cxnSpLocks/>
              </p:cNvCxnSpPr>
              <p:nvPr/>
            </p:nvCxnSpPr>
            <p:spPr>
              <a:xfrm>
                <a:off x="3881342" y="3299439"/>
                <a:ext cx="181295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833372DE-2A4B-4448-BE1D-81BA88A308F3}"/>
                  </a:ext>
                </a:extLst>
              </p:cNvPr>
              <p:cNvCxnSpPr>
                <a:cxnSpLocks/>
              </p:cNvCxnSpPr>
              <p:nvPr/>
            </p:nvCxnSpPr>
            <p:spPr>
              <a:xfrm flipV="1">
                <a:off x="3881342" y="2683028"/>
                <a:ext cx="0" cy="616411"/>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sp>
          <p:nvSpPr>
            <p:cNvPr id="239" name="Rectangle 238">
              <a:extLst>
                <a:ext uri="{FF2B5EF4-FFF2-40B4-BE49-F238E27FC236}">
                  <a16:creationId xmlns:a16="http://schemas.microsoft.com/office/drawing/2014/main" id="{5F52E2B8-1993-462A-ACFA-9BCBD8F0E07D}"/>
                </a:ext>
              </a:extLst>
            </p:cNvPr>
            <p:cNvSpPr/>
            <p:nvPr/>
          </p:nvSpPr>
          <p:spPr bwMode="auto">
            <a:xfrm>
              <a:off x="3625170" y="3039653"/>
              <a:ext cx="146018" cy="3407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0" name="Rectangle 239">
              <a:extLst>
                <a:ext uri="{FF2B5EF4-FFF2-40B4-BE49-F238E27FC236}">
                  <a16:creationId xmlns:a16="http://schemas.microsoft.com/office/drawing/2014/main" id="{BCF8E305-45E6-43EA-9A6F-BC79067BBB98}"/>
                </a:ext>
              </a:extLst>
            </p:cNvPr>
            <p:cNvSpPr/>
            <p:nvPr/>
          </p:nvSpPr>
          <p:spPr bwMode="auto">
            <a:xfrm>
              <a:off x="3858886" y="2980019"/>
              <a:ext cx="146018" cy="40035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1" name="Rectangle 240">
              <a:extLst>
                <a:ext uri="{FF2B5EF4-FFF2-40B4-BE49-F238E27FC236}">
                  <a16:creationId xmlns:a16="http://schemas.microsoft.com/office/drawing/2014/main" id="{B7A771B3-5ECF-4546-AA59-9534B03A288E}"/>
                </a:ext>
              </a:extLst>
            </p:cNvPr>
            <p:cNvSpPr/>
            <p:nvPr/>
          </p:nvSpPr>
          <p:spPr bwMode="auto">
            <a:xfrm>
              <a:off x="4109960" y="2824403"/>
              <a:ext cx="146018" cy="55597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2" name="Rectangle 241">
              <a:extLst>
                <a:ext uri="{FF2B5EF4-FFF2-40B4-BE49-F238E27FC236}">
                  <a16:creationId xmlns:a16="http://schemas.microsoft.com/office/drawing/2014/main" id="{050FB846-99B7-41F1-9E72-BB1BEFD037F7}"/>
                </a:ext>
              </a:extLst>
            </p:cNvPr>
            <p:cNvSpPr/>
            <p:nvPr/>
          </p:nvSpPr>
          <p:spPr bwMode="auto">
            <a:xfrm>
              <a:off x="4361034" y="2977569"/>
              <a:ext cx="146018" cy="40280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3" name="Rectangle 242">
              <a:extLst>
                <a:ext uri="{FF2B5EF4-FFF2-40B4-BE49-F238E27FC236}">
                  <a16:creationId xmlns:a16="http://schemas.microsoft.com/office/drawing/2014/main" id="{47305ADD-0506-416F-B591-693815B242DC}"/>
                </a:ext>
              </a:extLst>
            </p:cNvPr>
            <p:cNvSpPr/>
            <p:nvPr/>
          </p:nvSpPr>
          <p:spPr bwMode="auto">
            <a:xfrm>
              <a:off x="4610260" y="2873850"/>
              <a:ext cx="146018" cy="5065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4" name="Rectangle 243">
              <a:extLst>
                <a:ext uri="{FF2B5EF4-FFF2-40B4-BE49-F238E27FC236}">
                  <a16:creationId xmlns:a16="http://schemas.microsoft.com/office/drawing/2014/main" id="{A56420EC-7199-4A4B-B709-9D2D04A1B38A}"/>
                </a:ext>
              </a:extLst>
            </p:cNvPr>
            <p:cNvSpPr/>
            <p:nvPr/>
          </p:nvSpPr>
          <p:spPr bwMode="auto">
            <a:xfrm>
              <a:off x="4830209" y="3188345"/>
              <a:ext cx="146018" cy="192032"/>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5" name="Rectangle 244">
              <a:extLst>
                <a:ext uri="{FF2B5EF4-FFF2-40B4-BE49-F238E27FC236}">
                  <a16:creationId xmlns:a16="http://schemas.microsoft.com/office/drawing/2014/main" id="{AABE1522-BCC6-4D55-B165-AEB21E859949}"/>
                </a:ext>
              </a:extLst>
            </p:cNvPr>
            <p:cNvSpPr/>
            <p:nvPr/>
          </p:nvSpPr>
          <p:spPr bwMode="auto">
            <a:xfrm>
              <a:off x="5037551" y="3293753"/>
              <a:ext cx="146018" cy="866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48" name="Isosceles Triangle 247">
              <a:extLst>
                <a:ext uri="{FF2B5EF4-FFF2-40B4-BE49-F238E27FC236}">
                  <a16:creationId xmlns:a16="http://schemas.microsoft.com/office/drawing/2014/main" id="{555FE232-0DE6-4BCC-AB1D-111776F7A941}"/>
                </a:ext>
              </a:extLst>
            </p:cNvPr>
            <p:cNvSpPr/>
            <p:nvPr/>
          </p:nvSpPr>
          <p:spPr>
            <a:xfrm rot="16200000">
              <a:off x="3260145" y="3045372"/>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9" name="Isosceles Triangle 248">
              <a:extLst>
                <a:ext uri="{FF2B5EF4-FFF2-40B4-BE49-F238E27FC236}">
                  <a16:creationId xmlns:a16="http://schemas.microsoft.com/office/drawing/2014/main" id="{2E594FF6-DF2D-452A-AE31-AA1F57014C05}"/>
                </a:ext>
              </a:extLst>
            </p:cNvPr>
            <p:cNvSpPr/>
            <p:nvPr/>
          </p:nvSpPr>
          <p:spPr>
            <a:xfrm rot="5400000">
              <a:off x="5383250" y="3049265"/>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31" name="Group 330">
            <a:extLst>
              <a:ext uri="{FF2B5EF4-FFF2-40B4-BE49-F238E27FC236}">
                <a16:creationId xmlns:a16="http://schemas.microsoft.com/office/drawing/2014/main" id="{F09907BB-C271-4981-9C56-E0F497B0957C}"/>
              </a:ext>
              <a:ext uri="{C183D7F6-B498-43B3-948B-1728B52AA6E4}">
                <adec:decorative xmlns:adec="http://schemas.microsoft.com/office/drawing/2017/decorative" val="1"/>
              </a:ext>
            </a:extLst>
          </p:cNvPr>
          <p:cNvGrpSpPr/>
          <p:nvPr/>
        </p:nvGrpSpPr>
        <p:grpSpPr>
          <a:xfrm>
            <a:off x="3290997" y="3055326"/>
            <a:ext cx="3023592" cy="1789657"/>
            <a:chOff x="3087092" y="2639202"/>
            <a:chExt cx="3023592" cy="1789657"/>
          </a:xfrm>
        </p:grpSpPr>
        <p:sp>
          <p:nvSpPr>
            <p:cNvPr id="250" name="Rectangle: Rounded Corners 249">
              <a:extLst>
                <a:ext uri="{FF2B5EF4-FFF2-40B4-BE49-F238E27FC236}">
                  <a16:creationId xmlns:a16="http://schemas.microsoft.com/office/drawing/2014/main" id="{1B2E6147-614D-4AA0-AC3A-E9FB4CA6FE6D}"/>
                </a:ext>
              </a:extLst>
            </p:cNvPr>
            <p:cNvSpPr/>
            <p:nvPr/>
          </p:nvSpPr>
          <p:spPr bwMode="auto">
            <a:xfrm>
              <a:off x="3087092" y="2639202"/>
              <a:ext cx="3023592" cy="1789657"/>
            </a:xfrm>
            <a:prstGeom prst="roundRect">
              <a:avLst>
                <a:gd name="adj" fmla="val 10208"/>
              </a:avLst>
            </a:prstGeom>
            <a:solidFill>
              <a:schemeClr val="tx1"/>
            </a:solidFill>
            <a:ln>
              <a:noFill/>
              <a:headEnd type="none" w="med" len="med"/>
              <a:tailEnd type="none" w="med" len="med"/>
            </a:ln>
            <a:effectLst>
              <a:outerShdw blurRad="495300" dist="38100" dir="5400000" algn="t" rotWithShape="0">
                <a:prstClr val="black">
                  <a:alpha val="6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251" name="Straight Connector 250">
              <a:extLst>
                <a:ext uri="{FF2B5EF4-FFF2-40B4-BE49-F238E27FC236}">
                  <a16:creationId xmlns:a16="http://schemas.microsoft.com/office/drawing/2014/main" id="{3976F2AB-4F46-433A-93CF-EC7BE9340E50}"/>
                </a:ext>
              </a:extLst>
            </p:cNvPr>
            <p:cNvCxnSpPr>
              <a:cxnSpLocks/>
            </p:cNvCxnSpPr>
            <p:nvPr/>
          </p:nvCxnSpPr>
          <p:spPr>
            <a:xfrm>
              <a:off x="3378902" y="3011269"/>
              <a:ext cx="73105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9E94B68-934C-4D97-9941-D7F410C7F8F4}"/>
                </a:ext>
              </a:extLst>
            </p:cNvPr>
            <p:cNvCxnSpPr>
              <a:cxnSpLocks/>
            </p:cNvCxnSpPr>
            <p:nvPr/>
          </p:nvCxnSpPr>
          <p:spPr>
            <a:xfrm>
              <a:off x="3375648" y="3293753"/>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8467DA9-CDCE-4FBA-A63F-CBC93133812B}"/>
                </a:ext>
              </a:extLst>
            </p:cNvPr>
            <p:cNvCxnSpPr>
              <a:cxnSpLocks/>
            </p:cNvCxnSpPr>
            <p:nvPr/>
          </p:nvCxnSpPr>
          <p:spPr>
            <a:xfrm>
              <a:off x="3375648" y="3586316"/>
              <a:ext cx="180792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45DF944-D19C-47AD-8E91-2206DBD4E173}"/>
                </a:ext>
              </a:extLst>
            </p:cNvPr>
            <p:cNvCxnSpPr>
              <a:cxnSpLocks/>
            </p:cNvCxnSpPr>
            <p:nvPr/>
          </p:nvCxnSpPr>
          <p:spPr>
            <a:xfrm>
              <a:off x="3358432" y="3738196"/>
              <a:ext cx="1471777"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870F8EB3-B162-4363-ACD5-BE5FA4628431}"/>
                </a:ext>
              </a:extLst>
            </p:cNvPr>
            <p:cNvSpPr/>
            <p:nvPr/>
          </p:nvSpPr>
          <p:spPr bwMode="auto">
            <a:xfrm>
              <a:off x="5160317" y="3959399"/>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263" name="Isosceles Triangle 262">
              <a:extLst>
                <a:ext uri="{FF2B5EF4-FFF2-40B4-BE49-F238E27FC236}">
                  <a16:creationId xmlns:a16="http://schemas.microsoft.com/office/drawing/2014/main" id="{A482EB48-4651-4162-845C-64B6D45FB7FE}"/>
                </a:ext>
              </a:extLst>
            </p:cNvPr>
            <p:cNvSpPr/>
            <p:nvPr/>
          </p:nvSpPr>
          <p:spPr>
            <a:xfrm rot="5400000">
              <a:off x="5475008" y="4022537"/>
              <a:ext cx="153079" cy="12366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94" name="Oval 293">
            <a:extLst>
              <a:ext uri="{FF2B5EF4-FFF2-40B4-BE49-F238E27FC236}">
                <a16:creationId xmlns:a16="http://schemas.microsoft.com/office/drawing/2014/main" id="{031CA86B-96A1-442A-9C12-A12EEE4962D0}"/>
              </a:ext>
              <a:ext uri="{C183D7F6-B498-43B3-948B-1728B52AA6E4}">
                <adec:decorative xmlns:adec="http://schemas.microsoft.com/office/drawing/2017/decorative" val="1"/>
              </a:ext>
            </a:extLst>
          </p:cNvPr>
          <p:cNvSpPr/>
          <p:nvPr/>
        </p:nvSpPr>
        <p:spPr bwMode="auto">
          <a:xfrm>
            <a:off x="8353482" y="913327"/>
            <a:ext cx="472357" cy="47235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B58290AD-2AD8-4620-94B2-976258A886D1}"/>
              </a:ext>
              <a:ext uri="{C183D7F6-B498-43B3-948B-1728B52AA6E4}">
                <adec:decorative xmlns:adec="http://schemas.microsoft.com/office/drawing/2017/decorative" val="1"/>
              </a:ext>
            </a:extLst>
          </p:cNvPr>
          <p:cNvCxnSpPr>
            <a:cxnSpLocks/>
          </p:cNvCxnSpPr>
          <p:nvPr/>
        </p:nvCxnSpPr>
        <p:spPr>
          <a:xfrm>
            <a:off x="8975860" y="1309617"/>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6C490FE0-7AD3-43BF-A563-9DA69D55AB2A}"/>
              </a:ext>
              <a:ext uri="{C183D7F6-B498-43B3-948B-1728B52AA6E4}">
                <adec:decorative xmlns:adec="http://schemas.microsoft.com/office/drawing/2017/decorative" val="1"/>
              </a:ext>
            </a:extLst>
          </p:cNvPr>
          <p:cNvSpPr/>
          <p:nvPr/>
        </p:nvSpPr>
        <p:spPr bwMode="auto">
          <a:xfrm>
            <a:off x="8975860" y="1051218"/>
            <a:ext cx="878931" cy="136301"/>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6BEC95FC-4EF0-441F-9453-1FD9147D43F4}"/>
              </a:ext>
              <a:ext uri="{C183D7F6-B498-43B3-948B-1728B52AA6E4}">
                <adec:decorative xmlns:adec="http://schemas.microsoft.com/office/drawing/2017/decorative" val="1"/>
              </a:ext>
            </a:extLst>
          </p:cNvPr>
          <p:cNvSpPr/>
          <p:nvPr/>
        </p:nvSpPr>
        <p:spPr bwMode="auto">
          <a:xfrm>
            <a:off x="10483074" y="1047538"/>
            <a:ext cx="332616" cy="29397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318" name="Straight Connector 317">
            <a:extLst>
              <a:ext uri="{FF2B5EF4-FFF2-40B4-BE49-F238E27FC236}">
                <a16:creationId xmlns:a16="http://schemas.microsoft.com/office/drawing/2014/main" id="{3E6530FC-45FF-472E-836B-59902284DC69}"/>
              </a:ext>
              <a:ext uri="{C183D7F6-B498-43B3-948B-1728B52AA6E4}">
                <adec:decorative xmlns:adec="http://schemas.microsoft.com/office/drawing/2017/decorative" val="1"/>
              </a:ext>
            </a:extLst>
          </p:cNvPr>
          <p:cNvCxnSpPr>
            <a:cxnSpLocks/>
          </p:cNvCxnSpPr>
          <p:nvPr/>
        </p:nvCxnSpPr>
        <p:spPr>
          <a:xfrm>
            <a:off x="10558607" y="1126396"/>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9B045732-5768-4EC2-A2F6-3B4FDD0C239D}"/>
              </a:ext>
              <a:ext uri="{C183D7F6-B498-43B3-948B-1728B52AA6E4}">
                <adec:decorative xmlns:adec="http://schemas.microsoft.com/office/drawing/2017/decorative" val="1"/>
              </a:ext>
            </a:extLst>
          </p:cNvPr>
          <p:cNvCxnSpPr>
            <a:cxnSpLocks/>
          </p:cNvCxnSpPr>
          <p:nvPr/>
        </p:nvCxnSpPr>
        <p:spPr>
          <a:xfrm>
            <a:off x="10558607" y="1190968"/>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2DA7CF7-13BE-4B9D-9A45-4C0176B5CBB2}"/>
              </a:ext>
              <a:ext uri="{C183D7F6-B498-43B3-948B-1728B52AA6E4}">
                <adec:decorative xmlns:adec="http://schemas.microsoft.com/office/drawing/2017/decorative" val="1"/>
              </a:ext>
            </a:extLst>
          </p:cNvPr>
          <p:cNvCxnSpPr>
            <a:cxnSpLocks/>
          </p:cNvCxnSpPr>
          <p:nvPr/>
        </p:nvCxnSpPr>
        <p:spPr>
          <a:xfrm>
            <a:off x="10558607" y="1256237"/>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04AB21FC-5370-4272-9FDF-8C42F805336C}"/>
              </a:ext>
              <a:ext uri="{C183D7F6-B498-43B3-948B-1728B52AA6E4}">
                <adec:decorative xmlns:adec="http://schemas.microsoft.com/office/drawing/2017/decorative" val="1"/>
              </a:ext>
            </a:extLst>
          </p:cNvPr>
          <p:cNvSpPr/>
          <p:nvPr/>
        </p:nvSpPr>
        <p:spPr bwMode="auto">
          <a:xfrm>
            <a:off x="8300547" y="1767734"/>
            <a:ext cx="675313" cy="675313"/>
          </a:xfrm>
          <a:prstGeom prst="roundRect">
            <a:avLst>
              <a:gd name="adj" fmla="val 23219"/>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329" name="Straight Connector 328">
            <a:extLst>
              <a:ext uri="{FF2B5EF4-FFF2-40B4-BE49-F238E27FC236}">
                <a16:creationId xmlns:a16="http://schemas.microsoft.com/office/drawing/2014/main" id="{DDF044BB-5AAE-4149-B3D5-A55FC88BF0C3}"/>
              </a:ext>
              <a:ext uri="{C183D7F6-B498-43B3-948B-1728B52AA6E4}">
                <adec:decorative xmlns:adec="http://schemas.microsoft.com/office/drawing/2017/decorative" val="1"/>
              </a:ext>
            </a:extLst>
          </p:cNvPr>
          <p:cNvCxnSpPr>
            <a:cxnSpLocks/>
          </p:cNvCxnSpPr>
          <p:nvPr/>
        </p:nvCxnSpPr>
        <p:spPr>
          <a:xfrm>
            <a:off x="9197195" y="2012670"/>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0B49C70-F1DC-4D87-8F15-57A481D19765}"/>
              </a:ext>
              <a:ext uri="{C183D7F6-B498-43B3-948B-1728B52AA6E4}">
                <adec:decorative xmlns:adec="http://schemas.microsoft.com/office/drawing/2017/decorative" val="1"/>
              </a:ext>
            </a:extLst>
          </p:cNvPr>
          <p:cNvCxnSpPr>
            <a:cxnSpLocks/>
          </p:cNvCxnSpPr>
          <p:nvPr/>
        </p:nvCxnSpPr>
        <p:spPr>
          <a:xfrm>
            <a:off x="9197195" y="2244575"/>
            <a:ext cx="1486350"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332">
            <a:extLst>
              <a:ext uri="{FF2B5EF4-FFF2-40B4-BE49-F238E27FC236}">
                <a16:creationId xmlns:a16="http://schemas.microsoft.com/office/drawing/2014/main" id="{7B6C7FC7-F78D-4F8C-BA36-159461C54D4A}"/>
              </a:ext>
              <a:ext uri="{C183D7F6-B498-43B3-948B-1728B52AA6E4}">
                <adec:decorative xmlns:adec="http://schemas.microsoft.com/office/drawing/2017/decorative" val="1"/>
              </a:ext>
            </a:extLst>
          </p:cNvPr>
          <p:cNvGrpSpPr/>
          <p:nvPr/>
        </p:nvGrpSpPr>
        <p:grpSpPr>
          <a:xfrm>
            <a:off x="8412912" y="2663683"/>
            <a:ext cx="2236539" cy="616411"/>
            <a:chOff x="3294247" y="2784245"/>
            <a:chExt cx="2236539" cy="616411"/>
          </a:xfrm>
        </p:grpSpPr>
        <p:grpSp>
          <p:nvGrpSpPr>
            <p:cNvPr id="334" name="Group 333">
              <a:extLst>
                <a:ext uri="{FF2B5EF4-FFF2-40B4-BE49-F238E27FC236}">
                  <a16:creationId xmlns:a16="http://schemas.microsoft.com/office/drawing/2014/main" id="{9B3471EC-82EE-47EC-A4A0-FD0BE031E75F}"/>
                </a:ext>
              </a:extLst>
            </p:cNvPr>
            <p:cNvGrpSpPr/>
            <p:nvPr/>
          </p:nvGrpSpPr>
          <p:grpSpPr>
            <a:xfrm>
              <a:off x="3561547" y="2784245"/>
              <a:ext cx="1812957" cy="616411"/>
              <a:chOff x="3881342" y="2683028"/>
              <a:chExt cx="1812957" cy="616411"/>
            </a:xfrm>
          </p:grpSpPr>
          <p:cxnSp>
            <p:nvCxnSpPr>
              <p:cNvPr id="344" name="Straight Connector 343">
                <a:extLst>
                  <a:ext uri="{FF2B5EF4-FFF2-40B4-BE49-F238E27FC236}">
                    <a16:creationId xmlns:a16="http://schemas.microsoft.com/office/drawing/2014/main" id="{B0C9658B-9790-4252-A2B4-23CAA7E99B23}"/>
                  </a:ext>
                </a:extLst>
              </p:cNvPr>
              <p:cNvCxnSpPr>
                <a:cxnSpLocks/>
              </p:cNvCxnSpPr>
              <p:nvPr/>
            </p:nvCxnSpPr>
            <p:spPr>
              <a:xfrm>
                <a:off x="3881342" y="3299439"/>
                <a:ext cx="181295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45" name="Straight Connector 344">
                <a:extLst>
                  <a:ext uri="{FF2B5EF4-FFF2-40B4-BE49-F238E27FC236}">
                    <a16:creationId xmlns:a16="http://schemas.microsoft.com/office/drawing/2014/main" id="{F8E52610-AE76-4E04-B212-0F3DE2CE28F8}"/>
                  </a:ext>
                </a:extLst>
              </p:cNvPr>
              <p:cNvCxnSpPr>
                <a:cxnSpLocks/>
              </p:cNvCxnSpPr>
              <p:nvPr/>
            </p:nvCxnSpPr>
            <p:spPr>
              <a:xfrm flipV="1">
                <a:off x="3881342" y="2683028"/>
                <a:ext cx="0" cy="616411"/>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sp>
          <p:nvSpPr>
            <p:cNvPr id="335" name="Rectangle 334">
              <a:extLst>
                <a:ext uri="{FF2B5EF4-FFF2-40B4-BE49-F238E27FC236}">
                  <a16:creationId xmlns:a16="http://schemas.microsoft.com/office/drawing/2014/main" id="{AA1413DB-82AB-4CA4-9AF9-5940647AC307}"/>
                </a:ext>
              </a:extLst>
            </p:cNvPr>
            <p:cNvSpPr/>
            <p:nvPr/>
          </p:nvSpPr>
          <p:spPr bwMode="auto">
            <a:xfrm>
              <a:off x="3625170" y="3039653"/>
              <a:ext cx="146018" cy="3407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36" name="Rectangle 335">
              <a:extLst>
                <a:ext uri="{FF2B5EF4-FFF2-40B4-BE49-F238E27FC236}">
                  <a16:creationId xmlns:a16="http://schemas.microsoft.com/office/drawing/2014/main" id="{F4272F87-B9A7-4995-8E69-F44ECC66BCC3}"/>
                </a:ext>
              </a:extLst>
            </p:cNvPr>
            <p:cNvSpPr/>
            <p:nvPr/>
          </p:nvSpPr>
          <p:spPr bwMode="auto">
            <a:xfrm>
              <a:off x="3858886" y="2980019"/>
              <a:ext cx="146018" cy="40035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37" name="Rectangle 336">
              <a:extLst>
                <a:ext uri="{FF2B5EF4-FFF2-40B4-BE49-F238E27FC236}">
                  <a16:creationId xmlns:a16="http://schemas.microsoft.com/office/drawing/2014/main" id="{B1F5A897-5A97-4F13-985B-2AAAE9672756}"/>
                </a:ext>
              </a:extLst>
            </p:cNvPr>
            <p:cNvSpPr/>
            <p:nvPr/>
          </p:nvSpPr>
          <p:spPr bwMode="auto">
            <a:xfrm>
              <a:off x="4109960" y="2824403"/>
              <a:ext cx="146018" cy="55597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38" name="Rectangle 337">
              <a:extLst>
                <a:ext uri="{FF2B5EF4-FFF2-40B4-BE49-F238E27FC236}">
                  <a16:creationId xmlns:a16="http://schemas.microsoft.com/office/drawing/2014/main" id="{3A026F99-814C-4D00-98E0-C314AA104BB3}"/>
                </a:ext>
              </a:extLst>
            </p:cNvPr>
            <p:cNvSpPr/>
            <p:nvPr/>
          </p:nvSpPr>
          <p:spPr bwMode="auto">
            <a:xfrm>
              <a:off x="4361034" y="2977569"/>
              <a:ext cx="146018" cy="40280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39" name="Rectangle 338">
              <a:extLst>
                <a:ext uri="{FF2B5EF4-FFF2-40B4-BE49-F238E27FC236}">
                  <a16:creationId xmlns:a16="http://schemas.microsoft.com/office/drawing/2014/main" id="{EC48D61E-4CE3-4B0D-A5E4-89FAC8FEA087}"/>
                </a:ext>
              </a:extLst>
            </p:cNvPr>
            <p:cNvSpPr/>
            <p:nvPr/>
          </p:nvSpPr>
          <p:spPr bwMode="auto">
            <a:xfrm>
              <a:off x="4610260" y="2873850"/>
              <a:ext cx="146018" cy="5065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40" name="Rectangle 339">
              <a:extLst>
                <a:ext uri="{FF2B5EF4-FFF2-40B4-BE49-F238E27FC236}">
                  <a16:creationId xmlns:a16="http://schemas.microsoft.com/office/drawing/2014/main" id="{E6634ECB-4C9B-4FE9-B917-6F72173A28AA}"/>
                </a:ext>
              </a:extLst>
            </p:cNvPr>
            <p:cNvSpPr/>
            <p:nvPr/>
          </p:nvSpPr>
          <p:spPr bwMode="auto">
            <a:xfrm>
              <a:off x="4830209" y="3188345"/>
              <a:ext cx="146018" cy="192032"/>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41" name="Rectangle 340">
              <a:extLst>
                <a:ext uri="{FF2B5EF4-FFF2-40B4-BE49-F238E27FC236}">
                  <a16:creationId xmlns:a16="http://schemas.microsoft.com/office/drawing/2014/main" id="{3AC5B081-F4B2-4069-B906-8EF70F100968}"/>
                </a:ext>
              </a:extLst>
            </p:cNvPr>
            <p:cNvSpPr/>
            <p:nvPr/>
          </p:nvSpPr>
          <p:spPr bwMode="auto">
            <a:xfrm>
              <a:off x="5037551" y="3293753"/>
              <a:ext cx="146018" cy="866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42" name="Isosceles Triangle 341">
              <a:extLst>
                <a:ext uri="{FF2B5EF4-FFF2-40B4-BE49-F238E27FC236}">
                  <a16:creationId xmlns:a16="http://schemas.microsoft.com/office/drawing/2014/main" id="{0A3F77D8-9670-4505-AEB8-0C18FB9B97C0}"/>
                </a:ext>
              </a:extLst>
            </p:cNvPr>
            <p:cNvSpPr/>
            <p:nvPr/>
          </p:nvSpPr>
          <p:spPr>
            <a:xfrm rot="16200000">
              <a:off x="3260145" y="3045372"/>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3" name="Isosceles Triangle 342">
              <a:extLst>
                <a:ext uri="{FF2B5EF4-FFF2-40B4-BE49-F238E27FC236}">
                  <a16:creationId xmlns:a16="http://schemas.microsoft.com/office/drawing/2014/main" id="{A642F749-F549-4A33-BDE2-54B592974393}"/>
                </a:ext>
              </a:extLst>
            </p:cNvPr>
            <p:cNvSpPr/>
            <p:nvPr/>
          </p:nvSpPr>
          <p:spPr>
            <a:xfrm rot="5400000">
              <a:off x="5383250" y="3049265"/>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46" name="Rectangle 345">
            <a:extLst>
              <a:ext uri="{FF2B5EF4-FFF2-40B4-BE49-F238E27FC236}">
                <a16:creationId xmlns:a16="http://schemas.microsoft.com/office/drawing/2014/main" id="{A3EDF0F5-FC95-4F1A-9BDD-2BC577CE0361}"/>
              </a:ext>
              <a:ext uri="{C183D7F6-B498-43B3-948B-1728B52AA6E4}">
                <adec:decorative xmlns:adec="http://schemas.microsoft.com/office/drawing/2017/decorative" val="1"/>
              </a:ext>
            </a:extLst>
          </p:cNvPr>
          <p:cNvSpPr/>
          <p:nvPr/>
        </p:nvSpPr>
        <p:spPr bwMode="auto">
          <a:xfrm>
            <a:off x="8131585" y="3562714"/>
            <a:ext cx="2841553" cy="239488"/>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347" name="Straight Connector 346">
            <a:extLst>
              <a:ext uri="{FF2B5EF4-FFF2-40B4-BE49-F238E27FC236}">
                <a16:creationId xmlns:a16="http://schemas.microsoft.com/office/drawing/2014/main" id="{D98225C2-465B-42FD-8790-AF753721413A}"/>
              </a:ext>
              <a:ext uri="{C183D7F6-B498-43B3-948B-1728B52AA6E4}">
                <adec:decorative xmlns:adec="http://schemas.microsoft.com/office/drawing/2017/decorative" val="1"/>
              </a:ext>
            </a:extLst>
          </p:cNvPr>
          <p:cNvCxnSpPr>
            <a:cxnSpLocks/>
          </p:cNvCxnSpPr>
          <p:nvPr/>
        </p:nvCxnSpPr>
        <p:spPr>
          <a:xfrm>
            <a:off x="8843599" y="3683432"/>
            <a:ext cx="74162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CACDCE5-BFB1-4566-9490-3558BF244BBD}"/>
              </a:ext>
              <a:ext uri="{C183D7F6-B498-43B3-948B-1728B52AA6E4}">
                <adec:decorative xmlns:adec="http://schemas.microsoft.com/office/drawing/2017/decorative" val="1"/>
              </a:ext>
            </a:extLst>
          </p:cNvPr>
          <p:cNvCxnSpPr>
            <a:cxnSpLocks/>
          </p:cNvCxnSpPr>
          <p:nvPr/>
        </p:nvCxnSpPr>
        <p:spPr>
          <a:xfrm>
            <a:off x="9926226" y="3683432"/>
            <a:ext cx="45630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876105D-65B9-4F22-B4E2-FC09967FF1F0}"/>
              </a:ext>
              <a:ext uri="{C183D7F6-B498-43B3-948B-1728B52AA6E4}">
                <adec:decorative xmlns:adec="http://schemas.microsoft.com/office/drawing/2017/decorative" val="1"/>
              </a:ext>
            </a:extLst>
          </p:cNvPr>
          <p:cNvCxnSpPr>
            <a:cxnSpLocks/>
          </p:cNvCxnSpPr>
          <p:nvPr/>
        </p:nvCxnSpPr>
        <p:spPr>
          <a:xfrm>
            <a:off x="8300557" y="3683432"/>
            <a:ext cx="32584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0CF8E2EE-280C-420F-B5EA-562EEC781918}"/>
              </a:ext>
              <a:ext uri="{C183D7F6-B498-43B3-948B-1728B52AA6E4}">
                <adec:decorative xmlns:adec="http://schemas.microsoft.com/office/drawing/2017/decorative" val="1"/>
              </a:ext>
            </a:extLst>
          </p:cNvPr>
          <p:cNvSpPr/>
          <p:nvPr/>
        </p:nvSpPr>
        <p:spPr bwMode="auto">
          <a:xfrm>
            <a:off x="8139032" y="3802201"/>
            <a:ext cx="2854690" cy="248620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51" name="Rectangle: Rounded Corners 350">
            <a:extLst>
              <a:ext uri="{FF2B5EF4-FFF2-40B4-BE49-F238E27FC236}">
                <a16:creationId xmlns:a16="http://schemas.microsoft.com/office/drawing/2014/main" id="{43BBD5F4-A74B-47D1-9143-FE40EB22CB80}"/>
              </a:ext>
              <a:ext uri="{C183D7F6-B498-43B3-948B-1728B52AA6E4}">
                <adec:decorative xmlns:adec="http://schemas.microsoft.com/office/drawing/2017/decorative" val="1"/>
              </a:ext>
            </a:extLst>
          </p:cNvPr>
          <p:cNvSpPr/>
          <p:nvPr/>
        </p:nvSpPr>
        <p:spPr bwMode="auto">
          <a:xfrm>
            <a:off x="10886996" y="3848484"/>
            <a:ext cx="45719" cy="1217015"/>
          </a:xfrm>
          <a:prstGeom prst="roundRect">
            <a:avLst>
              <a:gd name="adj" fmla="val 49619"/>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378" name="Group 377">
            <a:extLst>
              <a:ext uri="{FF2B5EF4-FFF2-40B4-BE49-F238E27FC236}">
                <a16:creationId xmlns:a16="http://schemas.microsoft.com/office/drawing/2014/main" id="{C8938A89-BDB1-4B36-B5F0-220036379981}"/>
              </a:ext>
              <a:ext uri="{C183D7F6-B498-43B3-948B-1728B52AA6E4}">
                <adec:decorative xmlns:adec="http://schemas.microsoft.com/office/drawing/2017/decorative" val="1"/>
              </a:ext>
            </a:extLst>
          </p:cNvPr>
          <p:cNvGrpSpPr/>
          <p:nvPr/>
        </p:nvGrpSpPr>
        <p:grpSpPr>
          <a:xfrm>
            <a:off x="8358796" y="3922222"/>
            <a:ext cx="2395484" cy="214487"/>
            <a:chOff x="8296949" y="3922222"/>
            <a:chExt cx="2395484" cy="214487"/>
          </a:xfrm>
        </p:grpSpPr>
        <p:grpSp>
          <p:nvGrpSpPr>
            <p:cNvPr id="377" name="Group 376">
              <a:extLst>
                <a:ext uri="{FF2B5EF4-FFF2-40B4-BE49-F238E27FC236}">
                  <a16:creationId xmlns:a16="http://schemas.microsoft.com/office/drawing/2014/main" id="{4E1CF879-1863-4CC8-84D5-89DF4D655D45}"/>
                </a:ext>
              </a:extLst>
            </p:cNvPr>
            <p:cNvGrpSpPr/>
            <p:nvPr/>
          </p:nvGrpSpPr>
          <p:grpSpPr>
            <a:xfrm>
              <a:off x="8296949" y="3922222"/>
              <a:ext cx="1870429" cy="190896"/>
              <a:chOff x="8296949" y="3922222"/>
              <a:chExt cx="1870429" cy="190896"/>
            </a:xfrm>
          </p:grpSpPr>
          <p:grpSp>
            <p:nvGrpSpPr>
              <p:cNvPr id="354" name="Group 353">
                <a:extLst>
                  <a:ext uri="{FF2B5EF4-FFF2-40B4-BE49-F238E27FC236}">
                    <a16:creationId xmlns:a16="http://schemas.microsoft.com/office/drawing/2014/main" id="{320E3A30-EC80-4B4B-8D54-A63BB4DAC4AF}"/>
                  </a:ext>
                </a:extLst>
              </p:cNvPr>
              <p:cNvGrpSpPr/>
              <p:nvPr/>
            </p:nvGrpSpPr>
            <p:grpSpPr>
              <a:xfrm>
                <a:off x="8296949" y="3922222"/>
                <a:ext cx="200226" cy="190896"/>
                <a:chOff x="2513034" y="4025035"/>
                <a:chExt cx="200226" cy="190896"/>
              </a:xfrm>
            </p:grpSpPr>
            <p:sp>
              <p:nvSpPr>
                <p:cNvPr id="366" name="Rectangle 365">
                  <a:extLst>
                    <a:ext uri="{FF2B5EF4-FFF2-40B4-BE49-F238E27FC236}">
                      <a16:creationId xmlns:a16="http://schemas.microsoft.com/office/drawing/2014/main" id="{6235BFDE-2A1E-4CC2-9498-A07A48727C80}"/>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367" name="Group 366">
                  <a:extLst>
                    <a:ext uri="{FF2B5EF4-FFF2-40B4-BE49-F238E27FC236}">
                      <a16:creationId xmlns:a16="http://schemas.microsoft.com/office/drawing/2014/main" id="{2CA5565C-CF00-4872-B3CB-4F2FDF762666}"/>
                    </a:ext>
                  </a:extLst>
                </p:cNvPr>
                <p:cNvGrpSpPr/>
                <p:nvPr/>
              </p:nvGrpSpPr>
              <p:grpSpPr>
                <a:xfrm>
                  <a:off x="2544197" y="4070340"/>
                  <a:ext cx="139577" cy="107128"/>
                  <a:chOff x="2962533" y="4130042"/>
                  <a:chExt cx="139577" cy="107128"/>
                </a:xfrm>
              </p:grpSpPr>
              <p:cxnSp>
                <p:nvCxnSpPr>
                  <p:cNvPr id="368" name="Straight Connector 367">
                    <a:extLst>
                      <a:ext uri="{FF2B5EF4-FFF2-40B4-BE49-F238E27FC236}">
                        <a16:creationId xmlns:a16="http://schemas.microsoft.com/office/drawing/2014/main" id="{4E3EF0BF-D9FA-4690-AC78-4C2587550858}"/>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FA959FB-BFFC-437A-AD05-2FD473E15908}"/>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355" name="Straight Connector 354">
                <a:extLst>
                  <a:ext uri="{FF2B5EF4-FFF2-40B4-BE49-F238E27FC236}">
                    <a16:creationId xmlns:a16="http://schemas.microsoft.com/office/drawing/2014/main" id="{940DFDC0-B611-421E-BA56-AB0790D75AEB}"/>
                  </a:ext>
                </a:extLst>
              </p:cNvPr>
              <p:cNvCxnSpPr>
                <a:cxnSpLocks/>
              </p:cNvCxnSpPr>
              <p:nvPr/>
            </p:nvCxnSpPr>
            <p:spPr>
              <a:xfrm>
                <a:off x="8764040" y="4020025"/>
                <a:ext cx="592283"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56" name="Straight Connector 355">
                <a:extLst>
                  <a:ext uri="{FF2B5EF4-FFF2-40B4-BE49-F238E27FC236}">
                    <a16:creationId xmlns:a16="http://schemas.microsoft.com/office/drawing/2014/main" id="{774AC9E3-C25D-4D11-9E50-629E139D1232}"/>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75" name="Group 374">
              <a:extLst>
                <a:ext uri="{FF2B5EF4-FFF2-40B4-BE49-F238E27FC236}">
                  <a16:creationId xmlns:a16="http://schemas.microsoft.com/office/drawing/2014/main" id="{50E5E128-3233-4716-BF4C-FD989D1666F1}"/>
                </a:ext>
              </a:extLst>
            </p:cNvPr>
            <p:cNvGrpSpPr/>
            <p:nvPr/>
          </p:nvGrpSpPr>
          <p:grpSpPr>
            <a:xfrm>
              <a:off x="10468023" y="3929673"/>
              <a:ext cx="224410" cy="207036"/>
              <a:chOff x="9306403" y="4752341"/>
              <a:chExt cx="224410" cy="207036"/>
            </a:xfrm>
          </p:grpSpPr>
          <p:sp>
            <p:nvSpPr>
              <p:cNvPr id="373" name="Rectangle: Rounded Corners 372">
                <a:extLst>
                  <a:ext uri="{FF2B5EF4-FFF2-40B4-BE49-F238E27FC236}">
                    <a16:creationId xmlns:a16="http://schemas.microsoft.com/office/drawing/2014/main" id="{979D5977-3383-4064-B91E-C9A274CF9014}"/>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74" name="Isosceles Triangle 373">
                <a:extLst>
                  <a:ext uri="{FF2B5EF4-FFF2-40B4-BE49-F238E27FC236}">
                    <a16:creationId xmlns:a16="http://schemas.microsoft.com/office/drawing/2014/main" id="{148146E5-4504-43CD-9AB7-858976A12203}"/>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379" name="Group 378">
            <a:extLst>
              <a:ext uri="{FF2B5EF4-FFF2-40B4-BE49-F238E27FC236}">
                <a16:creationId xmlns:a16="http://schemas.microsoft.com/office/drawing/2014/main" id="{671DE884-1C94-4845-A767-489419934A5B}"/>
              </a:ext>
              <a:ext uri="{C183D7F6-B498-43B3-948B-1728B52AA6E4}">
                <adec:decorative xmlns:adec="http://schemas.microsoft.com/office/drawing/2017/decorative" val="1"/>
              </a:ext>
            </a:extLst>
          </p:cNvPr>
          <p:cNvGrpSpPr/>
          <p:nvPr/>
        </p:nvGrpSpPr>
        <p:grpSpPr>
          <a:xfrm>
            <a:off x="8358796" y="4239631"/>
            <a:ext cx="2395484" cy="214487"/>
            <a:chOff x="8296949" y="3922222"/>
            <a:chExt cx="2395484" cy="214487"/>
          </a:xfrm>
        </p:grpSpPr>
        <p:grpSp>
          <p:nvGrpSpPr>
            <p:cNvPr id="380" name="Group 379">
              <a:extLst>
                <a:ext uri="{FF2B5EF4-FFF2-40B4-BE49-F238E27FC236}">
                  <a16:creationId xmlns:a16="http://schemas.microsoft.com/office/drawing/2014/main" id="{B79622DC-16D6-4EEA-93FE-8B9A2CC596AC}"/>
                </a:ext>
              </a:extLst>
            </p:cNvPr>
            <p:cNvGrpSpPr/>
            <p:nvPr/>
          </p:nvGrpSpPr>
          <p:grpSpPr>
            <a:xfrm>
              <a:off x="8296949" y="3922222"/>
              <a:ext cx="1983282" cy="190896"/>
              <a:chOff x="8296949" y="3922222"/>
              <a:chExt cx="1983282" cy="190896"/>
            </a:xfrm>
          </p:grpSpPr>
          <p:grpSp>
            <p:nvGrpSpPr>
              <p:cNvPr id="384" name="Group 383">
                <a:extLst>
                  <a:ext uri="{FF2B5EF4-FFF2-40B4-BE49-F238E27FC236}">
                    <a16:creationId xmlns:a16="http://schemas.microsoft.com/office/drawing/2014/main" id="{0DF3BD7C-DE16-4F9A-A102-66621726E7CA}"/>
                  </a:ext>
                </a:extLst>
              </p:cNvPr>
              <p:cNvGrpSpPr/>
              <p:nvPr/>
            </p:nvGrpSpPr>
            <p:grpSpPr>
              <a:xfrm>
                <a:off x="8296949" y="3922222"/>
                <a:ext cx="200226" cy="190896"/>
                <a:chOff x="2513034" y="4025035"/>
                <a:chExt cx="200226" cy="190896"/>
              </a:xfrm>
            </p:grpSpPr>
            <p:sp>
              <p:nvSpPr>
                <p:cNvPr id="387" name="Rectangle 386">
                  <a:extLst>
                    <a:ext uri="{FF2B5EF4-FFF2-40B4-BE49-F238E27FC236}">
                      <a16:creationId xmlns:a16="http://schemas.microsoft.com/office/drawing/2014/main" id="{9774594A-F731-42FA-9FDE-7DEC8C553CEB}"/>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388" name="Group 387">
                  <a:extLst>
                    <a:ext uri="{FF2B5EF4-FFF2-40B4-BE49-F238E27FC236}">
                      <a16:creationId xmlns:a16="http://schemas.microsoft.com/office/drawing/2014/main" id="{A739F6F7-F32E-4799-A7AD-8CA3D517757C}"/>
                    </a:ext>
                  </a:extLst>
                </p:cNvPr>
                <p:cNvGrpSpPr/>
                <p:nvPr/>
              </p:nvGrpSpPr>
              <p:grpSpPr>
                <a:xfrm>
                  <a:off x="2544197" y="4070340"/>
                  <a:ext cx="139577" cy="107128"/>
                  <a:chOff x="2962533" y="4130042"/>
                  <a:chExt cx="139577" cy="107128"/>
                </a:xfrm>
              </p:grpSpPr>
              <p:cxnSp>
                <p:nvCxnSpPr>
                  <p:cNvPr id="389" name="Straight Connector 388">
                    <a:extLst>
                      <a:ext uri="{FF2B5EF4-FFF2-40B4-BE49-F238E27FC236}">
                        <a16:creationId xmlns:a16="http://schemas.microsoft.com/office/drawing/2014/main" id="{92A6B840-1667-4C24-AA1C-875E256033CD}"/>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229CA591-3A42-4F3A-8C81-4EA55848847C}"/>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385" name="Straight Connector 384">
                <a:extLst>
                  <a:ext uri="{FF2B5EF4-FFF2-40B4-BE49-F238E27FC236}">
                    <a16:creationId xmlns:a16="http://schemas.microsoft.com/office/drawing/2014/main" id="{8BDDCDC2-2234-41A4-93A8-119C510983DB}"/>
                  </a:ext>
                </a:extLst>
              </p:cNvPr>
              <p:cNvCxnSpPr>
                <a:cxnSpLocks/>
              </p:cNvCxnSpPr>
              <p:nvPr/>
            </p:nvCxnSpPr>
            <p:spPr>
              <a:xfrm>
                <a:off x="8764040" y="4020025"/>
                <a:ext cx="402738"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86" name="Straight Connector 385">
                <a:extLst>
                  <a:ext uri="{FF2B5EF4-FFF2-40B4-BE49-F238E27FC236}">
                    <a16:creationId xmlns:a16="http://schemas.microsoft.com/office/drawing/2014/main" id="{E479F348-7B1F-4312-89E2-0FC4023AC906}"/>
                  </a:ext>
                </a:extLst>
              </p:cNvPr>
              <p:cNvCxnSpPr>
                <a:cxnSpLocks/>
              </p:cNvCxnSpPr>
              <p:nvPr/>
            </p:nvCxnSpPr>
            <p:spPr>
              <a:xfrm>
                <a:off x="9857986" y="4020025"/>
                <a:ext cx="422245"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81" name="Group 380">
              <a:extLst>
                <a:ext uri="{FF2B5EF4-FFF2-40B4-BE49-F238E27FC236}">
                  <a16:creationId xmlns:a16="http://schemas.microsoft.com/office/drawing/2014/main" id="{D1064623-AF03-43C2-B41D-74E6CD09ADB0}"/>
                </a:ext>
              </a:extLst>
            </p:cNvPr>
            <p:cNvGrpSpPr/>
            <p:nvPr/>
          </p:nvGrpSpPr>
          <p:grpSpPr>
            <a:xfrm>
              <a:off x="10468023" y="3929673"/>
              <a:ext cx="224410" cy="207036"/>
              <a:chOff x="9306403" y="4752341"/>
              <a:chExt cx="224410" cy="207036"/>
            </a:xfrm>
          </p:grpSpPr>
          <p:sp>
            <p:nvSpPr>
              <p:cNvPr id="382" name="Rectangle: Rounded Corners 381">
                <a:extLst>
                  <a:ext uri="{FF2B5EF4-FFF2-40B4-BE49-F238E27FC236}">
                    <a16:creationId xmlns:a16="http://schemas.microsoft.com/office/drawing/2014/main" id="{1DA7A28C-7E58-44BA-B892-E4569B1E4FCB}"/>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83" name="Isosceles Triangle 382">
                <a:extLst>
                  <a:ext uri="{FF2B5EF4-FFF2-40B4-BE49-F238E27FC236}">
                    <a16:creationId xmlns:a16="http://schemas.microsoft.com/office/drawing/2014/main" id="{163C7467-E711-42C8-B69D-14FD2FDB0D1A}"/>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391" name="Group 390">
            <a:extLst>
              <a:ext uri="{FF2B5EF4-FFF2-40B4-BE49-F238E27FC236}">
                <a16:creationId xmlns:a16="http://schemas.microsoft.com/office/drawing/2014/main" id="{BD90BE4E-5555-4262-8882-F9BE90E57CC3}"/>
              </a:ext>
              <a:ext uri="{C183D7F6-B498-43B3-948B-1728B52AA6E4}">
                <adec:decorative xmlns:adec="http://schemas.microsoft.com/office/drawing/2017/decorative" val="1"/>
              </a:ext>
            </a:extLst>
          </p:cNvPr>
          <p:cNvGrpSpPr/>
          <p:nvPr/>
        </p:nvGrpSpPr>
        <p:grpSpPr>
          <a:xfrm>
            <a:off x="8358796" y="4557040"/>
            <a:ext cx="2395484" cy="214487"/>
            <a:chOff x="8296949" y="3922222"/>
            <a:chExt cx="2395484" cy="214487"/>
          </a:xfrm>
        </p:grpSpPr>
        <p:grpSp>
          <p:nvGrpSpPr>
            <p:cNvPr id="392" name="Group 391">
              <a:extLst>
                <a:ext uri="{FF2B5EF4-FFF2-40B4-BE49-F238E27FC236}">
                  <a16:creationId xmlns:a16="http://schemas.microsoft.com/office/drawing/2014/main" id="{13602F07-90DE-4FDA-8DE7-168B5C91BA49}"/>
                </a:ext>
              </a:extLst>
            </p:cNvPr>
            <p:cNvGrpSpPr/>
            <p:nvPr/>
          </p:nvGrpSpPr>
          <p:grpSpPr>
            <a:xfrm>
              <a:off x="8296949" y="3922222"/>
              <a:ext cx="1795583" cy="190896"/>
              <a:chOff x="8296949" y="3922222"/>
              <a:chExt cx="1795583" cy="190896"/>
            </a:xfrm>
          </p:grpSpPr>
          <p:sp>
            <p:nvSpPr>
              <p:cNvPr id="399" name="Rectangle 398">
                <a:extLst>
                  <a:ext uri="{FF2B5EF4-FFF2-40B4-BE49-F238E27FC236}">
                    <a16:creationId xmlns:a16="http://schemas.microsoft.com/office/drawing/2014/main" id="{3D3F5DA1-377E-496B-BEF8-503B0C1CEAB5}"/>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397" name="Straight Connector 396">
                <a:extLst>
                  <a:ext uri="{FF2B5EF4-FFF2-40B4-BE49-F238E27FC236}">
                    <a16:creationId xmlns:a16="http://schemas.microsoft.com/office/drawing/2014/main" id="{C941F415-C0CA-47C0-92FD-9492ED889770}"/>
                  </a:ext>
                </a:extLst>
              </p:cNvPr>
              <p:cNvCxnSpPr>
                <a:cxnSpLocks/>
              </p:cNvCxnSpPr>
              <p:nvPr/>
            </p:nvCxnSpPr>
            <p:spPr>
              <a:xfrm>
                <a:off x="8764040" y="4020025"/>
                <a:ext cx="726474"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98" name="Straight Connector 397">
                <a:extLst>
                  <a:ext uri="{FF2B5EF4-FFF2-40B4-BE49-F238E27FC236}">
                    <a16:creationId xmlns:a16="http://schemas.microsoft.com/office/drawing/2014/main" id="{8AEFAE78-E70D-4B0C-B4B4-5E3FE458CB82}"/>
                  </a:ext>
                </a:extLst>
              </p:cNvPr>
              <p:cNvCxnSpPr>
                <a:cxnSpLocks/>
              </p:cNvCxnSpPr>
              <p:nvPr/>
            </p:nvCxnSpPr>
            <p:spPr>
              <a:xfrm>
                <a:off x="9857986" y="4020025"/>
                <a:ext cx="234546"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93" name="Group 392">
              <a:extLst>
                <a:ext uri="{FF2B5EF4-FFF2-40B4-BE49-F238E27FC236}">
                  <a16:creationId xmlns:a16="http://schemas.microsoft.com/office/drawing/2014/main" id="{96537BE4-EE56-4D7F-A549-97AA6EA2F484}"/>
                </a:ext>
              </a:extLst>
            </p:cNvPr>
            <p:cNvGrpSpPr/>
            <p:nvPr/>
          </p:nvGrpSpPr>
          <p:grpSpPr>
            <a:xfrm>
              <a:off x="10468023" y="3929673"/>
              <a:ext cx="224410" cy="207036"/>
              <a:chOff x="9306403" y="4752341"/>
              <a:chExt cx="224410" cy="207036"/>
            </a:xfrm>
          </p:grpSpPr>
          <p:sp>
            <p:nvSpPr>
              <p:cNvPr id="394" name="Rectangle: Rounded Corners 393">
                <a:extLst>
                  <a:ext uri="{FF2B5EF4-FFF2-40B4-BE49-F238E27FC236}">
                    <a16:creationId xmlns:a16="http://schemas.microsoft.com/office/drawing/2014/main" id="{AACB8D31-DF8E-4F03-8436-DF038516ABC4}"/>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95" name="Isosceles Triangle 394">
                <a:extLst>
                  <a:ext uri="{FF2B5EF4-FFF2-40B4-BE49-F238E27FC236}">
                    <a16:creationId xmlns:a16="http://schemas.microsoft.com/office/drawing/2014/main" id="{ACF36F37-73EF-4F0B-8F98-B4CFC9689A35}"/>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03" name="Group 402">
            <a:extLst>
              <a:ext uri="{FF2B5EF4-FFF2-40B4-BE49-F238E27FC236}">
                <a16:creationId xmlns:a16="http://schemas.microsoft.com/office/drawing/2014/main" id="{EE687381-85AE-45E1-962B-B3B4A08AD846}"/>
              </a:ext>
              <a:ext uri="{C183D7F6-B498-43B3-948B-1728B52AA6E4}">
                <adec:decorative xmlns:adec="http://schemas.microsoft.com/office/drawing/2017/decorative" val="1"/>
              </a:ext>
            </a:extLst>
          </p:cNvPr>
          <p:cNvGrpSpPr/>
          <p:nvPr/>
        </p:nvGrpSpPr>
        <p:grpSpPr>
          <a:xfrm>
            <a:off x="8358796" y="4874449"/>
            <a:ext cx="2395484" cy="214487"/>
            <a:chOff x="8296949" y="3922222"/>
            <a:chExt cx="2395484" cy="214487"/>
          </a:xfrm>
        </p:grpSpPr>
        <p:grpSp>
          <p:nvGrpSpPr>
            <p:cNvPr id="404" name="Group 403">
              <a:extLst>
                <a:ext uri="{FF2B5EF4-FFF2-40B4-BE49-F238E27FC236}">
                  <a16:creationId xmlns:a16="http://schemas.microsoft.com/office/drawing/2014/main" id="{A3D706CD-2E12-4C73-A0CD-4FC6F6325000}"/>
                </a:ext>
              </a:extLst>
            </p:cNvPr>
            <p:cNvGrpSpPr/>
            <p:nvPr/>
          </p:nvGrpSpPr>
          <p:grpSpPr>
            <a:xfrm>
              <a:off x="8296949" y="3922222"/>
              <a:ext cx="1983282" cy="190896"/>
              <a:chOff x="8296949" y="3922222"/>
              <a:chExt cx="1983282" cy="190896"/>
            </a:xfrm>
          </p:grpSpPr>
          <p:grpSp>
            <p:nvGrpSpPr>
              <p:cNvPr id="408" name="Group 407">
                <a:extLst>
                  <a:ext uri="{FF2B5EF4-FFF2-40B4-BE49-F238E27FC236}">
                    <a16:creationId xmlns:a16="http://schemas.microsoft.com/office/drawing/2014/main" id="{CB33D864-0D81-4427-94CF-3B63F70A267F}"/>
                  </a:ext>
                </a:extLst>
              </p:cNvPr>
              <p:cNvGrpSpPr/>
              <p:nvPr/>
            </p:nvGrpSpPr>
            <p:grpSpPr>
              <a:xfrm>
                <a:off x="8296949" y="3922222"/>
                <a:ext cx="200226" cy="190896"/>
                <a:chOff x="2513034" y="4025035"/>
                <a:chExt cx="200226" cy="190896"/>
              </a:xfrm>
            </p:grpSpPr>
            <p:sp>
              <p:nvSpPr>
                <p:cNvPr id="411" name="Rectangle 410">
                  <a:extLst>
                    <a:ext uri="{FF2B5EF4-FFF2-40B4-BE49-F238E27FC236}">
                      <a16:creationId xmlns:a16="http://schemas.microsoft.com/office/drawing/2014/main" id="{D2952FAF-32B3-4F12-BC8F-65B2E9A386FF}"/>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412" name="Group 411">
                  <a:extLst>
                    <a:ext uri="{FF2B5EF4-FFF2-40B4-BE49-F238E27FC236}">
                      <a16:creationId xmlns:a16="http://schemas.microsoft.com/office/drawing/2014/main" id="{920E1215-7E21-4389-9EEE-00EA47799CCD}"/>
                    </a:ext>
                  </a:extLst>
                </p:cNvPr>
                <p:cNvGrpSpPr/>
                <p:nvPr/>
              </p:nvGrpSpPr>
              <p:grpSpPr>
                <a:xfrm>
                  <a:off x="2544197" y="4070340"/>
                  <a:ext cx="139577" cy="107128"/>
                  <a:chOff x="2962533" y="4130042"/>
                  <a:chExt cx="139577" cy="107128"/>
                </a:xfrm>
              </p:grpSpPr>
              <p:cxnSp>
                <p:nvCxnSpPr>
                  <p:cNvPr id="413" name="Straight Connector 412">
                    <a:extLst>
                      <a:ext uri="{FF2B5EF4-FFF2-40B4-BE49-F238E27FC236}">
                        <a16:creationId xmlns:a16="http://schemas.microsoft.com/office/drawing/2014/main" id="{60F4D770-2D75-4379-9351-AE1822A2C6E7}"/>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2C4A38C1-81C0-457F-9B0E-D9869DE9262B}"/>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09" name="Straight Connector 408">
                <a:extLst>
                  <a:ext uri="{FF2B5EF4-FFF2-40B4-BE49-F238E27FC236}">
                    <a16:creationId xmlns:a16="http://schemas.microsoft.com/office/drawing/2014/main" id="{FA5DADC5-E19A-4F4C-85C5-A5B56B60B719}"/>
                  </a:ext>
                </a:extLst>
              </p:cNvPr>
              <p:cNvCxnSpPr>
                <a:cxnSpLocks/>
              </p:cNvCxnSpPr>
              <p:nvPr/>
            </p:nvCxnSpPr>
            <p:spPr>
              <a:xfrm>
                <a:off x="8764040" y="4020025"/>
                <a:ext cx="296141"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10" name="Straight Connector 409">
                <a:extLst>
                  <a:ext uri="{FF2B5EF4-FFF2-40B4-BE49-F238E27FC236}">
                    <a16:creationId xmlns:a16="http://schemas.microsoft.com/office/drawing/2014/main" id="{FE8CC848-9288-483D-BC13-D176EE889DCC}"/>
                  </a:ext>
                </a:extLst>
              </p:cNvPr>
              <p:cNvCxnSpPr>
                <a:cxnSpLocks/>
              </p:cNvCxnSpPr>
              <p:nvPr/>
            </p:nvCxnSpPr>
            <p:spPr>
              <a:xfrm>
                <a:off x="9857986" y="4020025"/>
                <a:ext cx="422245"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05" name="Group 404">
              <a:extLst>
                <a:ext uri="{FF2B5EF4-FFF2-40B4-BE49-F238E27FC236}">
                  <a16:creationId xmlns:a16="http://schemas.microsoft.com/office/drawing/2014/main" id="{8D9215CF-0BF2-4908-B8BD-455705DDC49C}"/>
                </a:ext>
              </a:extLst>
            </p:cNvPr>
            <p:cNvGrpSpPr/>
            <p:nvPr/>
          </p:nvGrpSpPr>
          <p:grpSpPr>
            <a:xfrm>
              <a:off x="10468023" y="3929673"/>
              <a:ext cx="224410" cy="207036"/>
              <a:chOff x="9306403" y="4752341"/>
              <a:chExt cx="224410" cy="207036"/>
            </a:xfrm>
          </p:grpSpPr>
          <p:sp>
            <p:nvSpPr>
              <p:cNvPr id="406" name="Rectangle: Rounded Corners 405">
                <a:extLst>
                  <a:ext uri="{FF2B5EF4-FFF2-40B4-BE49-F238E27FC236}">
                    <a16:creationId xmlns:a16="http://schemas.microsoft.com/office/drawing/2014/main" id="{631D7D5D-BFE3-4EAC-8B2A-2E7A01D5DFE6}"/>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07" name="Isosceles Triangle 406">
                <a:extLst>
                  <a:ext uri="{FF2B5EF4-FFF2-40B4-BE49-F238E27FC236}">
                    <a16:creationId xmlns:a16="http://schemas.microsoft.com/office/drawing/2014/main" id="{C6D8FE52-C04E-4BAF-ADEF-7765382E071C}"/>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D4AC0400-F87D-464C-8C6E-1D5AB3F17E54}"/>
              </a:ext>
              <a:ext uri="{C183D7F6-B498-43B3-948B-1728B52AA6E4}">
                <adec:decorative xmlns:adec="http://schemas.microsoft.com/office/drawing/2017/decorative" val="1"/>
              </a:ext>
            </a:extLst>
          </p:cNvPr>
          <p:cNvGrpSpPr/>
          <p:nvPr/>
        </p:nvGrpSpPr>
        <p:grpSpPr>
          <a:xfrm>
            <a:off x="8358796" y="5191858"/>
            <a:ext cx="2395484" cy="214487"/>
            <a:chOff x="8296949" y="3922222"/>
            <a:chExt cx="2395484" cy="214487"/>
          </a:xfrm>
        </p:grpSpPr>
        <p:grpSp>
          <p:nvGrpSpPr>
            <p:cNvPr id="416" name="Group 415">
              <a:extLst>
                <a:ext uri="{FF2B5EF4-FFF2-40B4-BE49-F238E27FC236}">
                  <a16:creationId xmlns:a16="http://schemas.microsoft.com/office/drawing/2014/main" id="{FEB32766-1A78-4E91-9EB9-2CC502CD9A10}"/>
                </a:ext>
              </a:extLst>
            </p:cNvPr>
            <p:cNvGrpSpPr/>
            <p:nvPr/>
          </p:nvGrpSpPr>
          <p:grpSpPr>
            <a:xfrm>
              <a:off x="8296949" y="3922222"/>
              <a:ext cx="1870429" cy="190896"/>
              <a:chOff x="8296949" y="3922222"/>
              <a:chExt cx="1870429" cy="190896"/>
            </a:xfrm>
          </p:grpSpPr>
          <p:sp>
            <p:nvSpPr>
              <p:cNvPr id="423" name="Rectangle 422">
                <a:extLst>
                  <a:ext uri="{FF2B5EF4-FFF2-40B4-BE49-F238E27FC236}">
                    <a16:creationId xmlns:a16="http://schemas.microsoft.com/office/drawing/2014/main" id="{35DE6E14-5BCB-4902-926E-B66E761DD623}"/>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2ADB3DD7-1DCA-4955-94DB-CD932FFFD1F1}"/>
                  </a:ext>
                </a:extLst>
              </p:cNvPr>
              <p:cNvCxnSpPr>
                <a:cxnSpLocks/>
              </p:cNvCxnSpPr>
              <p:nvPr/>
            </p:nvCxnSpPr>
            <p:spPr>
              <a:xfrm>
                <a:off x="8764040" y="4020025"/>
                <a:ext cx="442099"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22" name="Straight Connector 421">
                <a:extLst>
                  <a:ext uri="{FF2B5EF4-FFF2-40B4-BE49-F238E27FC236}">
                    <a16:creationId xmlns:a16="http://schemas.microsoft.com/office/drawing/2014/main" id="{FD6D140E-9FBA-44CA-A8D7-4DAB827C4B5A}"/>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17" name="Group 416">
              <a:extLst>
                <a:ext uri="{FF2B5EF4-FFF2-40B4-BE49-F238E27FC236}">
                  <a16:creationId xmlns:a16="http://schemas.microsoft.com/office/drawing/2014/main" id="{B98E4AFE-4835-4A6C-BCD0-36528544AB94}"/>
                </a:ext>
              </a:extLst>
            </p:cNvPr>
            <p:cNvGrpSpPr/>
            <p:nvPr/>
          </p:nvGrpSpPr>
          <p:grpSpPr>
            <a:xfrm>
              <a:off x="10468023" y="3929673"/>
              <a:ext cx="224410" cy="207036"/>
              <a:chOff x="9306403" y="4752341"/>
              <a:chExt cx="224410" cy="207036"/>
            </a:xfrm>
          </p:grpSpPr>
          <p:sp>
            <p:nvSpPr>
              <p:cNvPr id="418" name="Rectangle: Rounded Corners 417">
                <a:extLst>
                  <a:ext uri="{FF2B5EF4-FFF2-40B4-BE49-F238E27FC236}">
                    <a16:creationId xmlns:a16="http://schemas.microsoft.com/office/drawing/2014/main" id="{B51F8D76-9ED7-400F-AA17-005772287DEC}"/>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19" name="Isosceles Triangle 418">
                <a:extLst>
                  <a:ext uri="{FF2B5EF4-FFF2-40B4-BE49-F238E27FC236}">
                    <a16:creationId xmlns:a16="http://schemas.microsoft.com/office/drawing/2014/main" id="{0C52BFAB-F396-44C7-9954-7DD6CB874651}"/>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27" name="Group 426">
            <a:extLst>
              <a:ext uri="{FF2B5EF4-FFF2-40B4-BE49-F238E27FC236}">
                <a16:creationId xmlns:a16="http://schemas.microsoft.com/office/drawing/2014/main" id="{841E4682-3505-4FA7-AFD4-67372EAA29E7}"/>
              </a:ext>
              <a:ext uri="{C183D7F6-B498-43B3-948B-1728B52AA6E4}">
                <adec:decorative xmlns:adec="http://schemas.microsoft.com/office/drawing/2017/decorative" val="1"/>
              </a:ext>
            </a:extLst>
          </p:cNvPr>
          <p:cNvGrpSpPr/>
          <p:nvPr/>
        </p:nvGrpSpPr>
        <p:grpSpPr>
          <a:xfrm>
            <a:off x="8358796" y="5509267"/>
            <a:ext cx="2395484" cy="214487"/>
            <a:chOff x="8296949" y="3922222"/>
            <a:chExt cx="2395484" cy="214487"/>
          </a:xfrm>
        </p:grpSpPr>
        <p:grpSp>
          <p:nvGrpSpPr>
            <p:cNvPr id="428" name="Group 427">
              <a:extLst>
                <a:ext uri="{FF2B5EF4-FFF2-40B4-BE49-F238E27FC236}">
                  <a16:creationId xmlns:a16="http://schemas.microsoft.com/office/drawing/2014/main" id="{AF0FD4C9-CD34-4CA1-B6EE-0120FF856AC6}"/>
                </a:ext>
              </a:extLst>
            </p:cNvPr>
            <p:cNvGrpSpPr/>
            <p:nvPr/>
          </p:nvGrpSpPr>
          <p:grpSpPr>
            <a:xfrm>
              <a:off x="8296949" y="3922222"/>
              <a:ext cx="1870429" cy="190896"/>
              <a:chOff x="8296949" y="3922222"/>
              <a:chExt cx="1870429" cy="190896"/>
            </a:xfrm>
          </p:grpSpPr>
          <p:sp>
            <p:nvSpPr>
              <p:cNvPr id="435" name="Rectangle 434">
                <a:extLst>
                  <a:ext uri="{FF2B5EF4-FFF2-40B4-BE49-F238E27FC236}">
                    <a16:creationId xmlns:a16="http://schemas.microsoft.com/office/drawing/2014/main" id="{9C820956-AEBB-41C8-A4D7-F08840FD300E}"/>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33" name="Straight Connector 432">
                <a:extLst>
                  <a:ext uri="{FF2B5EF4-FFF2-40B4-BE49-F238E27FC236}">
                    <a16:creationId xmlns:a16="http://schemas.microsoft.com/office/drawing/2014/main" id="{8D09B81D-6430-4967-901C-650D0F443B39}"/>
                  </a:ext>
                </a:extLst>
              </p:cNvPr>
              <p:cNvCxnSpPr>
                <a:cxnSpLocks/>
              </p:cNvCxnSpPr>
              <p:nvPr/>
            </p:nvCxnSpPr>
            <p:spPr>
              <a:xfrm>
                <a:off x="8764040" y="4020025"/>
                <a:ext cx="592283"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34" name="Straight Connector 433">
                <a:extLst>
                  <a:ext uri="{FF2B5EF4-FFF2-40B4-BE49-F238E27FC236}">
                    <a16:creationId xmlns:a16="http://schemas.microsoft.com/office/drawing/2014/main" id="{4CA4BE87-4483-4B15-A70C-EEA15ECEDF0E}"/>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29" name="Group 428">
              <a:extLst>
                <a:ext uri="{FF2B5EF4-FFF2-40B4-BE49-F238E27FC236}">
                  <a16:creationId xmlns:a16="http://schemas.microsoft.com/office/drawing/2014/main" id="{95727315-7644-49DD-B97E-2F319DC2CC85}"/>
                </a:ext>
              </a:extLst>
            </p:cNvPr>
            <p:cNvGrpSpPr/>
            <p:nvPr/>
          </p:nvGrpSpPr>
          <p:grpSpPr>
            <a:xfrm>
              <a:off x="10468023" y="3929673"/>
              <a:ext cx="224410" cy="207036"/>
              <a:chOff x="9306403" y="4752341"/>
              <a:chExt cx="224410" cy="207036"/>
            </a:xfrm>
          </p:grpSpPr>
          <p:sp>
            <p:nvSpPr>
              <p:cNvPr id="430" name="Rectangle: Rounded Corners 429">
                <a:extLst>
                  <a:ext uri="{FF2B5EF4-FFF2-40B4-BE49-F238E27FC236}">
                    <a16:creationId xmlns:a16="http://schemas.microsoft.com/office/drawing/2014/main" id="{891B3477-BD15-4880-A9A5-4E45187DD00D}"/>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31" name="Isosceles Triangle 430">
                <a:extLst>
                  <a:ext uri="{FF2B5EF4-FFF2-40B4-BE49-F238E27FC236}">
                    <a16:creationId xmlns:a16="http://schemas.microsoft.com/office/drawing/2014/main" id="{FEEAFEF7-B05F-421F-80C9-BAA73EE96AD3}"/>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76" name="Group 475">
            <a:extLst>
              <a:ext uri="{FF2B5EF4-FFF2-40B4-BE49-F238E27FC236}">
                <a16:creationId xmlns:a16="http://schemas.microsoft.com/office/drawing/2014/main" id="{8D88C8A4-A4C3-4BC3-AA7C-9A3CB6B72514}"/>
              </a:ext>
              <a:ext uri="{C183D7F6-B498-43B3-948B-1728B52AA6E4}">
                <adec:decorative xmlns:adec="http://schemas.microsoft.com/office/drawing/2017/decorative" val="1"/>
              </a:ext>
            </a:extLst>
          </p:cNvPr>
          <p:cNvGrpSpPr/>
          <p:nvPr/>
        </p:nvGrpSpPr>
        <p:grpSpPr>
          <a:xfrm>
            <a:off x="8644070" y="3023541"/>
            <a:ext cx="1873401" cy="1705986"/>
            <a:chOff x="3076350" y="2695055"/>
            <a:chExt cx="1873401" cy="1705986"/>
          </a:xfrm>
        </p:grpSpPr>
        <p:sp>
          <p:nvSpPr>
            <p:cNvPr id="477" name="Rectangle: Rounded Corners 476">
              <a:extLst>
                <a:ext uri="{FF2B5EF4-FFF2-40B4-BE49-F238E27FC236}">
                  <a16:creationId xmlns:a16="http://schemas.microsoft.com/office/drawing/2014/main" id="{1CD8C24D-5F8E-45D8-B4AE-B3D4F82B96FF}"/>
                </a:ext>
              </a:extLst>
            </p:cNvPr>
            <p:cNvSpPr/>
            <p:nvPr/>
          </p:nvSpPr>
          <p:spPr bwMode="auto">
            <a:xfrm>
              <a:off x="3076350" y="2695055"/>
              <a:ext cx="1873401" cy="1705986"/>
            </a:xfrm>
            <a:prstGeom prst="roundRect">
              <a:avLst>
                <a:gd name="adj" fmla="val 6082"/>
              </a:avLst>
            </a:prstGeom>
            <a:solidFill>
              <a:schemeClr val="tx1"/>
            </a:solidFill>
            <a:ln>
              <a:noFill/>
              <a:headEnd type="none" w="med" len="med"/>
              <a:tailEnd type="none" w="med" len="med"/>
            </a:ln>
            <a:effectLst>
              <a:outerShdw blurRad="495300" dist="38100" dir="5400000" algn="t" rotWithShape="0">
                <a:prstClr val="black">
                  <a:alpha val="6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78" name="Straight Connector 477">
              <a:extLst>
                <a:ext uri="{FF2B5EF4-FFF2-40B4-BE49-F238E27FC236}">
                  <a16:creationId xmlns:a16="http://schemas.microsoft.com/office/drawing/2014/main" id="{2761E345-8150-4822-8E61-BA22F5A02C0A}"/>
                </a:ext>
              </a:extLst>
            </p:cNvPr>
            <p:cNvCxnSpPr>
              <a:cxnSpLocks/>
            </p:cNvCxnSpPr>
            <p:nvPr/>
          </p:nvCxnSpPr>
          <p:spPr>
            <a:xfrm>
              <a:off x="3378902" y="3011269"/>
              <a:ext cx="73105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2F289EEA-D400-422C-A43C-C363182090E5}"/>
                </a:ext>
              </a:extLst>
            </p:cNvPr>
            <p:cNvCxnSpPr>
              <a:cxnSpLocks/>
            </p:cNvCxnSpPr>
            <p:nvPr/>
          </p:nvCxnSpPr>
          <p:spPr>
            <a:xfrm>
              <a:off x="3375648" y="3293753"/>
              <a:ext cx="987737" cy="0"/>
            </a:xfrm>
            <a:prstGeom prst="line">
              <a:avLst/>
            </a:prstGeom>
            <a:ln w="1270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7F62E8DA-B9A1-451B-B7E8-87248D987BEC}"/>
                </a:ext>
              </a:extLst>
            </p:cNvPr>
            <p:cNvCxnSpPr>
              <a:cxnSpLocks/>
            </p:cNvCxnSpPr>
            <p:nvPr/>
          </p:nvCxnSpPr>
          <p:spPr>
            <a:xfrm>
              <a:off x="3375648" y="3586316"/>
              <a:ext cx="947055"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21B3915-AC0D-45AB-B1DC-6449982D2398}"/>
                </a:ext>
              </a:extLst>
            </p:cNvPr>
            <p:cNvCxnSpPr>
              <a:cxnSpLocks/>
            </p:cNvCxnSpPr>
            <p:nvPr/>
          </p:nvCxnSpPr>
          <p:spPr>
            <a:xfrm>
              <a:off x="3375648" y="3709799"/>
              <a:ext cx="1299335"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2" name="Rectangle: Rounded Corners 481">
              <a:extLst>
                <a:ext uri="{FF2B5EF4-FFF2-40B4-BE49-F238E27FC236}">
                  <a16:creationId xmlns:a16="http://schemas.microsoft.com/office/drawing/2014/main" id="{1B9FDA95-DCB9-4557-A664-F468FA02E2EB}"/>
                </a:ext>
              </a:extLst>
            </p:cNvPr>
            <p:cNvSpPr/>
            <p:nvPr/>
          </p:nvSpPr>
          <p:spPr bwMode="auto">
            <a:xfrm>
              <a:off x="4023514" y="3945358"/>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483" name="Isosceles Triangle 482">
              <a:extLst>
                <a:ext uri="{FF2B5EF4-FFF2-40B4-BE49-F238E27FC236}">
                  <a16:creationId xmlns:a16="http://schemas.microsoft.com/office/drawing/2014/main" id="{BC6B9953-F817-482D-94C0-4D42B087AB0D}"/>
                </a:ext>
              </a:extLst>
            </p:cNvPr>
            <p:cNvSpPr/>
            <p:nvPr/>
          </p:nvSpPr>
          <p:spPr>
            <a:xfrm rot="5400000">
              <a:off x="4338205" y="4008496"/>
              <a:ext cx="153079" cy="12366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A4228C7D-ACDC-43B7-BEDF-EE3C32335219}"/>
              </a:ext>
              <a:ext uri="{C183D7F6-B498-43B3-948B-1728B52AA6E4}">
                <adec:decorative xmlns:adec="http://schemas.microsoft.com/office/drawing/2017/decorative" val="1"/>
              </a:ext>
            </a:extLst>
          </p:cNvPr>
          <p:cNvSpPr/>
          <p:nvPr/>
        </p:nvSpPr>
        <p:spPr bwMode="auto">
          <a:xfrm>
            <a:off x="8128049" y="5786868"/>
            <a:ext cx="2838912" cy="503790"/>
          </a:xfrm>
          <a:prstGeom prst="rect">
            <a:avLst/>
          </a:prstGeom>
          <a:solidFill>
            <a:schemeClr val="tx1">
              <a:lumMod val="65000"/>
            </a:schemeClr>
          </a:solidFill>
          <a:ln>
            <a:noFill/>
            <a:headEnd type="none" w="med" len="med"/>
            <a:tailEnd type="none" w="med" len="med"/>
          </a:ln>
          <a:effectLst>
            <a:outerShdw blurRad="50800" dist="25400" dir="16200000" rotWithShape="0">
              <a:prstClr val="black">
                <a:alpha val="4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nvGrpSpPr>
          <p:cNvPr id="322" name="Group 321">
            <a:extLst>
              <a:ext uri="{FF2B5EF4-FFF2-40B4-BE49-F238E27FC236}">
                <a16:creationId xmlns:a16="http://schemas.microsoft.com/office/drawing/2014/main" id="{46452995-5F1B-4399-8E28-7A0ED834078A}"/>
              </a:ext>
              <a:ext uri="{C183D7F6-B498-43B3-948B-1728B52AA6E4}">
                <adec:decorative xmlns:adec="http://schemas.microsoft.com/office/drawing/2017/decorative" val="1"/>
              </a:ext>
            </a:extLst>
          </p:cNvPr>
          <p:cNvGrpSpPr/>
          <p:nvPr/>
        </p:nvGrpSpPr>
        <p:grpSpPr>
          <a:xfrm>
            <a:off x="8053213" y="568588"/>
            <a:ext cx="3002623" cy="5834951"/>
            <a:chOff x="7984973" y="568588"/>
            <a:chExt cx="3002623" cy="5834951"/>
          </a:xfrm>
        </p:grpSpPr>
        <p:grpSp>
          <p:nvGrpSpPr>
            <p:cNvPr id="270" name="Group 269">
              <a:extLst>
                <a:ext uri="{FF2B5EF4-FFF2-40B4-BE49-F238E27FC236}">
                  <a16:creationId xmlns:a16="http://schemas.microsoft.com/office/drawing/2014/main" id="{F2EE1D98-766B-48E7-B329-92AB144D9AC0}"/>
                </a:ext>
              </a:extLst>
            </p:cNvPr>
            <p:cNvGrpSpPr/>
            <p:nvPr/>
          </p:nvGrpSpPr>
          <p:grpSpPr>
            <a:xfrm>
              <a:off x="9122725" y="654123"/>
              <a:ext cx="753069" cy="264432"/>
              <a:chOff x="8781036" y="967324"/>
              <a:chExt cx="753069" cy="326557"/>
            </a:xfrm>
          </p:grpSpPr>
          <p:sp>
            <p:nvSpPr>
              <p:cNvPr id="266" name="Rectangle: Rounded Corners 265">
                <a:extLst>
                  <a:ext uri="{FF2B5EF4-FFF2-40B4-BE49-F238E27FC236}">
                    <a16:creationId xmlns:a16="http://schemas.microsoft.com/office/drawing/2014/main" id="{6C0E177F-9302-41BB-B706-359F56223B0B}"/>
                  </a:ext>
                </a:extLst>
              </p:cNvPr>
              <p:cNvSpPr/>
              <p:nvPr/>
            </p:nvSpPr>
            <p:spPr bwMode="auto">
              <a:xfrm>
                <a:off x="8858057" y="1038724"/>
                <a:ext cx="255738" cy="255157"/>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mn-ea"/>
                  <a:cs typeface="Segoe UI" pitchFamily="34" charset="0"/>
                </a:endParaRPr>
              </a:p>
            </p:txBody>
          </p:sp>
          <p:sp>
            <p:nvSpPr>
              <p:cNvPr id="267" name="Rectangle: Rounded Corners 265">
                <a:extLst>
                  <a:ext uri="{FF2B5EF4-FFF2-40B4-BE49-F238E27FC236}">
                    <a16:creationId xmlns:a16="http://schemas.microsoft.com/office/drawing/2014/main" id="{3F68E2D4-0B82-4D66-A0F6-7EC6FE09DBE6}"/>
                  </a:ext>
                </a:extLst>
              </p:cNvPr>
              <p:cNvSpPr/>
              <p:nvPr/>
            </p:nvSpPr>
            <p:spPr bwMode="auto">
              <a:xfrm>
                <a:off x="9189124" y="1038723"/>
                <a:ext cx="255738" cy="255157"/>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mn-ea"/>
                  <a:cs typeface="Segoe UI" pitchFamily="34" charset="0"/>
                </a:endParaRPr>
              </a:p>
            </p:txBody>
          </p:sp>
          <p:sp>
            <p:nvSpPr>
              <p:cNvPr id="268" name="Rectangle: Rounded Corners 265">
                <a:extLst>
                  <a:ext uri="{FF2B5EF4-FFF2-40B4-BE49-F238E27FC236}">
                    <a16:creationId xmlns:a16="http://schemas.microsoft.com/office/drawing/2014/main" id="{CB040985-C861-46AB-9865-4A7D8B6F4094}"/>
                  </a:ext>
                </a:extLst>
              </p:cNvPr>
              <p:cNvSpPr/>
              <p:nvPr/>
            </p:nvSpPr>
            <p:spPr bwMode="auto">
              <a:xfrm>
                <a:off x="8985925" y="1038724"/>
                <a:ext cx="331069" cy="25515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mn-ea"/>
                  <a:cs typeface="Segoe UI" pitchFamily="34" charset="0"/>
                </a:endParaRPr>
              </a:p>
            </p:txBody>
          </p:sp>
          <p:sp>
            <p:nvSpPr>
              <p:cNvPr id="269" name="Rectangle: Rounded Corners 265">
                <a:extLst>
                  <a:ext uri="{FF2B5EF4-FFF2-40B4-BE49-F238E27FC236}">
                    <a16:creationId xmlns:a16="http://schemas.microsoft.com/office/drawing/2014/main" id="{91B0A200-267C-452B-B0F2-B3DBA08CE088}"/>
                  </a:ext>
                </a:extLst>
              </p:cNvPr>
              <p:cNvSpPr/>
              <p:nvPr/>
            </p:nvSpPr>
            <p:spPr bwMode="auto">
              <a:xfrm>
                <a:off x="8781036" y="967324"/>
                <a:ext cx="753069" cy="255597"/>
              </a:xfrm>
              <a:custGeom>
                <a:avLst/>
                <a:gdLst>
                  <a:gd name="connsiteX0" fmla="*/ 0 w 586804"/>
                  <a:gd name="connsiteY0" fmla="*/ 0 h 255156"/>
                  <a:gd name="connsiteX1" fmla="*/ 586804 w 586804"/>
                  <a:gd name="connsiteY1" fmla="*/ 0 h 255156"/>
                  <a:gd name="connsiteX2" fmla="*/ 586804 w 586804"/>
                  <a:gd name="connsiteY2" fmla="*/ 255156 h 255156"/>
                  <a:gd name="connsiteX3" fmla="*/ 0 w 586804"/>
                  <a:gd name="connsiteY3" fmla="*/ 255156 h 255156"/>
                  <a:gd name="connsiteX4" fmla="*/ 0 w 586804"/>
                  <a:gd name="connsiteY4" fmla="*/ 0 h 255156"/>
                  <a:gd name="connsiteX0" fmla="*/ 0 w 689777"/>
                  <a:gd name="connsiteY0" fmla="*/ 4119 h 255156"/>
                  <a:gd name="connsiteX1" fmla="*/ 689777 w 689777"/>
                  <a:gd name="connsiteY1" fmla="*/ 0 h 255156"/>
                  <a:gd name="connsiteX2" fmla="*/ 689777 w 689777"/>
                  <a:gd name="connsiteY2" fmla="*/ 255156 h 255156"/>
                  <a:gd name="connsiteX3" fmla="*/ 102973 w 689777"/>
                  <a:gd name="connsiteY3" fmla="*/ 255156 h 255156"/>
                  <a:gd name="connsiteX4" fmla="*/ 0 w 689777"/>
                  <a:gd name="connsiteY4" fmla="*/ 4119 h 255156"/>
                  <a:gd name="connsiteX0" fmla="*/ 0 w 779020"/>
                  <a:gd name="connsiteY0" fmla="*/ 1373 h 252410"/>
                  <a:gd name="connsiteX1" fmla="*/ 779020 w 779020"/>
                  <a:gd name="connsiteY1" fmla="*/ 0 h 252410"/>
                  <a:gd name="connsiteX2" fmla="*/ 689777 w 779020"/>
                  <a:gd name="connsiteY2" fmla="*/ 252410 h 252410"/>
                  <a:gd name="connsiteX3" fmla="*/ 102973 w 779020"/>
                  <a:gd name="connsiteY3" fmla="*/ 252410 h 252410"/>
                  <a:gd name="connsiteX4" fmla="*/ 0 w 779020"/>
                  <a:gd name="connsiteY4" fmla="*/ 1373 h 252410"/>
                  <a:gd name="connsiteX0" fmla="*/ 0 w 779020"/>
                  <a:gd name="connsiteY0" fmla="*/ 1373 h 282615"/>
                  <a:gd name="connsiteX1" fmla="*/ 779020 w 779020"/>
                  <a:gd name="connsiteY1" fmla="*/ 0 h 282615"/>
                  <a:gd name="connsiteX2" fmla="*/ 689777 w 779020"/>
                  <a:gd name="connsiteY2" fmla="*/ 252410 h 282615"/>
                  <a:gd name="connsiteX3" fmla="*/ 107092 w 779020"/>
                  <a:gd name="connsiteY3" fmla="*/ 282615 h 282615"/>
                  <a:gd name="connsiteX4" fmla="*/ 0 w 779020"/>
                  <a:gd name="connsiteY4" fmla="*/ 1373 h 282615"/>
                  <a:gd name="connsiteX0" fmla="*/ 0 w 779020"/>
                  <a:gd name="connsiteY0" fmla="*/ 1373 h 288107"/>
                  <a:gd name="connsiteX1" fmla="*/ 779020 w 779020"/>
                  <a:gd name="connsiteY1" fmla="*/ 0 h 288107"/>
                  <a:gd name="connsiteX2" fmla="*/ 684285 w 779020"/>
                  <a:gd name="connsiteY2" fmla="*/ 288107 h 288107"/>
                  <a:gd name="connsiteX3" fmla="*/ 107092 w 779020"/>
                  <a:gd name="connsiteY3" fmla="*/ 282615 h 288107"/>
                  <a:gd name="connsiteX4" fmla="*/ 0 w 779020"/>
                  <a:gd name="connsiteY4" fmla="*/ 1373 h 288107"/>
                  <a:gd name="connsiteX0" fmla="*/ 0 w 779020"/>
                  <a:gd name="connsiteY0" fmla="*/ 1373 h 312325"/>
                  <a:gd name="connsiteX1" fmla="*/ 779020 w 779020"/>
                  <a:gd name="connsiteY1" fmla="*/ 0 h 312325"/>
                  <a:gd name="connsiteX2" fmla="*/ 684285 w 779020"/>
                  <a:gd name="connsiteY2" fmla="*/ 288107 h 312325"/>
                  <a:gd name="connsiteX3" fmla="*/ 116703 w 779020"/>
                  <a:gd name="connsiteY3" fmla="*/ 312325 h 312325"/>
                  <a:gd name="connsiteX4" fmla="*/ 0 w 779020"/>
                  <a:gd name="connsiteY4" fmla="*/ 1373 h 312325"/>
                  <a:gd name="connsiteX0" fmla="*/ 0 w 779020"/>
                  <a:gd name="connsiteY0" fmla="*/ 1373 h 312325"/>
                  <a:gd name="connsiteX1" fmla="*/ 779020 w 779020"/>
                  <a:gd name="connsiteY1" fmla="*/ 0 h 312325"/>
                  <a:gd name="connsiteX2" fmla="*/ 680166 w 779020"/>
                  <a:gd name="connsiteY2" fmla="*/ 309079 h 312325"/>
                  <a:gd name="connsiteX3" fmla="*/ 116703 w 779020"/>
                  <a:gd name="connsiteY3" fmla="*/ 312325 h 312325"/>
                  <a:gd name="connsiteX4" fmla="*/ 0 w 779020"/>
                  <a:gd name="connsiteY4" fmla="*/ 1373 h 312325"/>
                  <a:gd name="connsiteX0" fmla="*/ 0 w 753069"/>
                  <a:gd name="connsiteY0" fmla="*/ 0 h 325350"/>
                  <a:gd name="connsiteX1" fmla="*/ 753069 w 753069"/>
                  <a:gd name="connsiteY1" fmla="*/ 13025 h 325350"/>
                  <a:gd name="connsiteX2" fmla="*/ 654215 w 753069"/>
                  <a:gd name="connsiteY2" fmla="*/ 322104 h 325350"/>
                  <a:gd name="connsiteX3" fmla="*/ 90752 w 753069"/>
                  <a:gd name="connsiteY3" fmla="*/ 325350 h 325350"/>
                  <a:gd name="connsiteX4" fmla="*/ 0 w 753069"/>
                  <a:gd name="connsiteY4" fmla="*/ 0 h 3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069" h="325350">
                    <a:moveTo>
                      <a:pt x="0" y="0"/>
                    </a:moveTo>
                    <a:lnTo>
                      <a:pt x="753069" y="13025"/>
                    </a:lnTo>
                    <a:lnTo>
                      <a:pt x="654215" y="322104"/>
                    </a:lnTo>
                    <a:lnTo>
                      <a:pt x="90752" y="325350"/>
                    </a:lnTo>
                    <a:lnTo>
                      <a:pt x="0" y="0"/>
                    </a:lnTo>
                    <a:close/>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mn-ea"/>
                  <a:cs typeface="Segoe UI" pitchFamily="34" charset="0"/>
                </a:endParaRPr>
              </a:p>
            </p:txBody>
          </p:sp>
        </p:grpSp>
        <p:sp>
          <p:nvSpPr>
            <p:cNvPr id="271" name="Oval 270">
              <a:extLst>
                <a:ext uri="{FF2B5EF4-FFF2-40B4-BE49-F238E27FC236}">
                  <a16:creationId xmlns:a16="http://schemas.microsoft.com/office/drawing/2014/main" id="{502F6054-7D04-418B-9940-07311106B70A}"/>
                </a:ext>
              </a:extLst>
            </p:cNvPr>
            <p:cNvSpPr/>
            <p:nvPr/>
          </p:nvSpPr>
          <p:spPr bwMode="auto">
            <a:xfrm>
              <a:off x="9469914" y="720917"/>
              <a:ext cx="74814" cy="74814"/>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sp>
          <p:nvSpPr>
            <p:cNvPr id="321" name="Freeform: Shape 320">
              <a:extLst>
                <a:ext uri="{FF2B5EF4-FFF2-40B4-BE49-F238E27FC236}">
                  <a16:creationId xmlns:a16="http://schemas.microsoft.com/office/drawing/2014/main" id="{7CB37081-178B-494E-920B-B5ADD4BA822E}"/>
                </a:ext>
              </a:extLst>
            </p:cNvPr>
            <p:cNvSpPr/>
            <p:nvPr/>
          </p:nvSpPr>
          <p:spPr bwMode="auto">
            <a:xfrm>
              <a:off x="7984973" y="568588"/>
              <a:ext cx="3002623" cy="5834951"/>
            </a:xfrm>
            <a:custGeom>
              <a:avLst/>
              <a:gdLst>
                <a:gd name="connsiteX0" fmla="*/ 321044 w 3002623"/>
                <a:gd name="connsiteY0" fmla="*/ 94464 h 5834951"/>
                <a:gd name="connsiteX1" fmla="*/ 80535 w 3002623"/>
                <a:gd name="connsiteY1" fmla="*/ 334973 h 5834951"/>
                <a:gd name="connsiteX2" fmla="*/ 80535 w 3002623"/>
                <a:gd name="connsiteY2" fmla="*/ 5479967 h 5834951"/>
                <a:gd name="connsiteX3" fmla="*/ 321044 w 3002623"/>
                <a:gd name="connsiteY3" fmla="*/ 5720476 h 5834951"/>
                <a:gd name="connsiteX4" fmla="*/ 2681579 w 3002623"/>
                <a:gd name="connsiteY4" fmla="*/ 5720476 h 5834951"/>
                <a:gd name="connsiteX5" fmla="*/ 2922087 w 3002623"/>
                <a:gd name="connsiteY5" fmla="*/ 5479967 h 5834951"/>
                <a:gd name="connsiteX6" fmla="*/ 2922087 w 3002623"/>
                <a:gd name="connsiteY6" fmla="*/ 334973 h 5834951"/>
                <a:gd name="connsiteX7" fmla="*/ 2681579 w 3002623"/>
                <a:gd name="connsiteY7" fmla="*/ 94464 h 5834951"/>
                <a:gd name="connsiteX8" fmla="*/ 301674 w 3002623"/>
                <a:gd name="connsiteY8" fmla="*/ 0 h 5834951"/>
                <a:gd name="connsiteX9" fmla="*/ 2700949 w 3002623"/>
                <a:gd name="connsiteY9" fmla="*/ 0 h 5834951"/>
                <a:gd name="connsiteX10" fmla="*/ 3002623 w 3002623"/>
                <a:gd name="connsiteY10" fmla="*/ 301674 h 5834951"/>
                <a:gd name="connsiteX11" fmla="*/ 3002623 w 3002623"/>
                <a:gd name="connsiteY11" fmla="*/ 5533277 h 5834951"/>
                <a:gd name="connsiteX12" fmla="*/ 2700949 w 3002623"/>
                <a:gd name="connsiteY12" fmla="*/ 5834951 h 5834951"/>
                <a:gd name="connsiteX13" fmla="*/ 301674 w 3002623"/>
                <a:gd name="connsiteY13" fmla="*/ 5834951 h 5834951"/>
                <a:gd name="connsiteX14" fmla="*/ 0 w 3002623"/>
                <a:gd name="connsiteY14" fmla="*/ 5533277 h 5834951"/>
                <a:gd name="connsiteX15" fmla="*/ 0 w 3002623"/>
                <a:gd name="connsiteY15" fmla="*/ 301674 h 5834951"/>
                <a:gd name="connsiteX16" fmla="*/ 301674 w 3002623"/>
                <a:gd name="connsiteY16" fmla="*/ 0 h 58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2623" h="5834951">
                  <a:moveTo>
                    <a:pt x="321044" y="94464"/>
                  </a:moveTo>
                  <a:cubicBezTo>
                    <a:pt x="188215" y="94464"/>
                    <a:pt x="80535" y="202144"/>
                    <a:pt x="80535" y="334973"/>
                  </a:cubicBezTo>
                  <a:lnTo>
                    <a:pt x="80535" y="5479967"/>
                  </a:lnTo>
                  <a:cubicBezTo>
                    <a:pt x="80535" y="5612796"/>
                    <a:pt x="188215" y="5720476"/>
                    <a:pt x="321044" y="5720476"/>
                  </a:cubicBezTo>
                  <a:lnTo>
                    <a:pt x="2681579" y="5720476"/>
                  </a:lnTo>
                  <a:cubicBezTo>
                    <a:pt x="2814407" y="5720476"/>
                    <a:pt x="2922087" y="5612796"/>
                    <a:pt x="2922087" y="5479967"/>
                  </a:cubicBezTo>
                  <a:lnTo>
                    <a:pt x="2922087" y="334973"/>
                  </a:lnTo>
                  <a:cubicBezTo>
                    <a:pt x="2922087" y="202144"/>
                    <a:pt x="2814407" y="94464"/>
                    <a:pt x="2681579" y="94464"/>
                  </a:cubicBezTo>
                  <a:close/>
                  <a:moveTo>
                    <a:pt x="301674" y="0"/>
                  </a:moveTo>
                  <a:lnTo>
                    <a:pt x="2700949" y="0"/>
                  </a:lnTo>
                  <a:cubicBezTo>
                    <a:pt x="2867559" y="0"/>
                    <a:pt x="3002623" y="135064"/>
                    <a:pt x="3002623" y="301674"/>
                  </a:cubicBezTo>
                  <a:lnTo>
                    <a:pt x="3002623" y="5533277"/>
                  </a:lnTo>
                  <a:cubicBezTo>
                    <a:pt x="3002623" y="5699887"/>
                    <a:pt x="2867559" y="5834951"/>
                    <a:pt x="2700949" y="5834951"/>
                  </a:cubicBezTo>
                  <a:lnTo>
                    <a:pt x="301674" y="5834951"/>
                  </a:lnTo>
                  <a:cubicBezTo>
                    <a:pt x="135064" y="5834951"/>
                    <a:pt x="0" y="5699887"/>
                    <a:pt x="0" y="5533277"/>
                  </a:cubicBezTo>
                  <a:lnTo>
                    <a:pt x="0" y="301674"/>
                  </a:lnTo>
                  <a:cubicBezTo>
                    <a:pt x="0" y="135064"/>
                    <a:pt x="135064" y="0"/>
                    <a:pt x="301674" y="0"/>
                  </a:cubicBezTo>
                  <a:close/>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grpSp>
      <p:grpSp>
        <p:nvGrpSpPr>
          <p:cNvPr id="488" name="Group 487">
            <a:extLst>
              <a:ext uri="{FF2B5EF4-FFF2-40B4-BE49-F238E27FC236}">
                <a16:creationId xmlns:a16="http://schemas.microsoft.com/office/drawing/2014/main" id="{15D99E85-AC40-4AFC-BADB-91731A7D61A0}"/>
              </a:ext>
              <a:ext uri="{C183D7F6-B498-43B3-948B-1728B52AA6E4}">
                <adec:decorative xmlns:adec="http://schemas.microsoft.com/office/drawing/2017/decorative" val="1"/>
              </a:ext>
            </a:extLst>
          </p:cNvPr>
          <p:cNvGrpSpPr/>
          <p:nvPr/>
        </p:nvGrpSpPr>
        <p:grpSpPr>
          <a:xfrm>
            <a:off x="10015366" y="5895596"/>
            <a:ext cx="739133" cy="269715"/>
            <a:chOff x="6039064" y="1615752"/>
            <a:chExt cx="739133" cy="269715"/>
          </a:xfrm>
        </p:grpSpPr>
        <p:sp>
          <p:nvSpPr>
            <p:cNvPr id="489" name="Rectangle: Rounded Corners 488">
              <a:extLst>
                <a:ext uri="{FF2B5EF4-FFF2-40B4-BE49-F238E27FC236}">
                  <a16:creationId xmlns:a16="http://schemas.microsoft.com/office/drawing/2014/main" id="{ECE1EC27-6FB3-47AA-8798-01807D679D3D}"/>
                </a:ext>
              </a:extLst>
            </p:cNvPr>
            <p:cNvSpPr/>
            <p:nvPr/>
          </p:nvSpPr>
          <p:spPr bwMode="auto">
            <a:xfrm>
              <a:off x="6039064" y="1615752"/>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90" name="Straight Connector 489">
              <a:extLst>
                <a:ext uri="{FF2B5EF4-FFF2-40B4-BE49-F238E27FC236}">
                  <a16:creationId xmlns:a16="http://schemas.microsoft.com/office/drawing/2014/main" id="{7A313B88-A4C4-4769-90D5-FE3EE88B8C28}"/>
                </a:ext>
              </a:extLst>
            </p:cNvPr>
            <p:cNvCxnSpPr>
              <a:cxnSpLocks/>
            </p:cNvCxnSpPr>
            <p:nvPr/>
          </p:nvCxnSpPr>
          <p:spPr>
            <a:xfrm>
              <a:off x="6190058" y="1746381"/>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91" name="Group 490">
            <a:extLst>
              <a:ext uri="{FF2B5EF4-FFF2-40B4-BE49-F238E27FC236}">
                <a16:creationId xmlns:a16="http://schemas.microsoft.com/office/drawing/2014/main" id="{8B50AC43-56BB-4455-B86A-8DB65F4A713E}"/>
              </a:ext>
              <a:ext uri="{C183D7F6-B498-43B3-948B-1728B52AA6E4}">
                <adec:decorative xmlns:adec="http://schemas.microsoft.com/office/drawing/2017/decorative" val="1"/>
              </a:ext>
            </a:extLst>
          </p:cNvPr>
          <p:cNvGrpSpPr/>
          <p:nvPr/>
        </p:nvGrpSpPr>
        <p:grpSpPr>
          <a:xfrm>
            <a:off x="9159450" y="5891368"/>
            <a:ext cx="739133" cy="269715"/>
            <a:chOff x="6008967" y="1606515"/>
            <a:chExt cx="739133" cy="269715"/>
          </a:xfrm>
        </p:grpSpPr>
        <p:sp>
          <p:nvSpPr>
            <p:cNvPr id="492" name="Rectangle: Rounded Corners 491">
              <a:extLst>
                <a:ext uri="{FF2B5EF4-FFF2-40B4-BE49-F238E27FC236}">
                  <a16:creationId xmlns:a16="http://schemas.microsoft.com/office/drawing/2014/main" id="{882B637E-1C2A-4EF1-B6BC-EDB9D84ECD70}"/>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cxnSp>
          <p:nvCxnSpPr>
            <p:cNvPr id="493" name="Straight Connector 492">
              <a:extLst>
                <a:ext uri="{FF2B5EF4-FFF2-40B4-BE49-F238E27FC236}">
                  <a16:creationId xmlns:a16="http://schemas.microsoft.com/office/drawing/2014/main" id="{5DC3D77B-5E33-434F-B94C-604920DC8938}"/>
                </a:ext>
              </a:extLst>
            </p:cNvPr>
            <p:cNvCxnSpPr>
              <a:cxnSpLocks/>
            </p:cNvCxnSpPr>
            <p:nvPr/>
          </p:nvCxnSpPr>
          <p:spPr>
            <a:xfrm>
              <a:off x="6150935" y="1741372"/>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70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94"/>
                                        </p:tgtEl>
                                        <p:attrNameLst>
                                          <p:attrName>style.visibility</p:attrName>
                                        </p:attrNameLst>
                                      </p:cBhvr>
                                      <p:to>
                                        <p:strVal val="visible"/>
                                      </p:to>
                                    </p:set>
                                    <p:animEffect transition="in" filter="fade">
                                      <p:cBhvr>
                                        <p:cTn id="31" dur="500"/>
                                        <p:tgtEl>
                                          <p:spTgt spid="49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22"/>
                                        </p:tgtEl>
                                        <p:attrNameLst>
                                          <p:attrName>style.visibility</p:attrName>
                                        </p:attrNameLst>
                                      </p:cBhvr>
                                      <p:to>
                                        <p:strVal val="visible"/>
                                      </p:to>
                                    </p:set>
                                    <p:animEffect transition="in" filter="fade">
                                      <p:cBhvr>
                                        <p:cTn id="35" dur="500"/>
                                        <p:tgtEl>
                                          <p:spTgt spid="3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
                                        <p:tgtEl>
                                          <p:spTgt spid="3"/>
                                        </p:tgtEl>
                                      </p:cBhvr>
                                    </p:animEffect>
                                  </p:childTnLst>
                                </p:cTn>
                              </p:par>
                            </p:childTnLst>
                          </p:cTn>
                        </p:par>
                        <p:par>
                          <p:cTn id="46" fill="hold">
                            <p:stCondLst>
                              <p:cond delay="1550"/>
                            </p:stCondLst>
                            <p:childTnLst>
                              <p:par>
                                <p:cTn id="47" presetID="10" presetClass="entr" presetSubtype="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
                                        <p:tgtEl>
                                          <p:spTgt spid="61"/>
                                        </p:tgtEl>
                                      </p:cBhvr>
                                    </p:animEffect>
                                  </p:childTnLst>
                                </p:cTn>
                              </p:par>
                            </p:childTnLst>
                          </p:cTn>
                        </p:par>
                        <p:par>
                          <p:cTn id="50" fill="hold">
                            <p:stCondLst>
                              <p:cond delay="16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
                                        <p:tgtEl>
                                          <p:spTgt spid="4"/>
                                        </p:tgtEl>
                                      </p:cBhvr>
                                    </p:animEffect>
                                  </p:childTnLst>
                                </p:cTn>
                              </p:par>
                            </p:childTnLst>
                          </p:cTn>
                        </p:par>
                        <p:par>
                          <p:cTn id="54" fill="hold">
                            <p:stCondLst>
                              <p:cond delay="165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
                                        <p:tgtEl>
                                          <p:spTgt spid="6"/>
                                        </p:tgtEl>
                                      </p:cBhvr>
                                    </p:animEffect>
                                  </p:childTnLst>
                                </p:cTn>
                              </p:par>
                            </p:childTnLst>
                          </p:cTn>
                        </p:par>
                        <p:par>
                          <p:cTn id="58" fill="hold">
                            <p:stCondLst>
                              <p:cond delay="1700"/>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
                                        <p:tgtEl>
                                          <p:spTgt spid="36"/>
                                        </p:tgtEl>
                                      </p:cBhvr>
                                    </p:animEffect>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
                                        <p:tgtEl>
                                          <p:spTgt spid="37"/>
                                        </p:tgtEl>
                                      </p:cBhvr>
                                    </p:animEffect>
                                  </p:childTnLst>
                                </p:cTn>
                              </p:par>
                            </p:childTnLst>
                          </p:cTn>
                        </p:par>
                        <p:par>
                          <p:cTn id="66" fill="hold">
                            <p:stCondLst>
                              <p:cond delay="1800"/>
                            </p:stCondLst>
                            <p:childTnLst>
                              <p:par>
                                <p:cTn id="67" presetID="10"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
                                        <p:tgtEl>
                                          <p:spTgt spid="39"/>
                                        </p:tgtEl>
                                      </p:cBhvr>
                                    </p:animEffect>
                                  </p:childTnLst>
                                </p:cTn>
                              </p:par>
                            </p:childTnLst>
                          </p:cTn>
                        </p:par>
                        <p:par>
                          <p:cTn id="70" fill="hold">
                            <p:stCondLst>
                              <p:cond delay="1850"/>
                            </p:stCondLst>
                            <p:childTnLst>
                              <p:par>
                                <p:cTn id="71" presetID="10" presetClass="entr" presetSubtype="0" fill="hold"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
                                        <p:tgtEl>
                                          <p:spTgt spid="40"/>
                                        </p:tgtEl>
                                      </p:cBhvr>
                                    </p:animEffect>
                                  </p:childTnLst>
                                </p:cTn>
                              </p:par>
                            </p:childTnLst>
                          </p:cTn>
                        </p:par>
                        <p:par>
                          <p:cTn id="74" fill="hold">
                            <p:stCondLst>
                              <p:cond delay="1900"/>
                            </p:stCondLst>
                            <p:childTnLst>
                              <p:par>
                                <p:cTn id="75" presetID="10"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
                                        <p:tgtEl>
                                          <p:spTgt spid="41"/>
                                        </p:tgtEl>
                                      </p:cBhvr>
                                    </p:animEffect>
                                  </p:childTnLst>
                                </p:cTn>
                              </p:par>
                            </p:childTnLst>
                          </p:cTn>
                        </p:par>
                        <p:par>
                          <p:cTn id="78" fill="hold">
                            <p:stCondLst>
                              <p:cond delay="1950"/>
                            </p:stCondLst>
                            <p:childTnLst>
                              <p:par>
                                <p:cTn id="79" presetID="10" presetClass="entr" presetSubtype="0" fill="hold"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
                                        <p:tgtEl>
                                          <p:spTgt spid="42"/>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
                                        <p:tgtEl>
                                          <p:spTgt spid="43"/>
                                        </p:tgtEl>
                                      </p:cBhvr>
                                    </p:animEffect>
                                  </p:childTnLst>
                                </p:cTn>
                              </p:par>
                            </p:childTnLst>
                          </p:cTn>
                        </p:par>
                        <p:par>
                          <p:cTn id="86" fill="hold">
                            <p:stCondLst>
                              <p:cond delay="2050"/>
                            </p:stCondLst>
                            <p:childTnLst>
                              <p:par>
                                <p:cTn id="87" presetID="10" presetClass="entr" presetSubtype="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
                                        <p:tgtEl>
                                          <p:spTgt spid="44"/>
                                        </p:tgtEl>
                                      </p:cBhvr>
                                    </p:animEffect>
                                  </p:childTnLst>
                                </p:cTn>
                              </p:par>
                            </p:childTnLst>
                          </p:cTn>
                        </p:par>
                        <p:par>
                          <p:cTn id="90" fill="hold">
                            <p:stCondLst>
                              <p:cond delay="2100"/>
                            </p:stCondLst>
                            <p:childTnLst>
                              <p:par>
                                <p:cTn id="91" presetID="10" presetClass="entr" presetSubtype="0" fill="hold" grpId="0" nodeType="after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
                                        <p:tgtEl>
                                          <p:spTgt spid="45"/>
                                        </p:tgtEl>
                                      </p:cBhvr>
                                    </p:animEffect>
                                  </p:childTnLst>
                                </p:cTn>
                              </p:par>
                            </p:childTnLst>
                          </p:cTn>
                        </p:par>
                        <p:par>
                          <p:cTn id="94" fill="hold">
                            <p:stCondLst>
                              <p:cond delay="2150"/>
                            </p:stCondLst>
                            <p:childTnLst>
                              <p:par>
                                <p:cTn id="95" presetID="10" presetClass="entr" presetSubtype="0"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
                                        <p:tgtEl>
                                          <p:spTgt spid="46"/>
                                        </p:tgtEl>
                                      </p:cBhvr>
                                    </p:animEffect>
                                  </p:childTnLst>
                                </p:cTn>
                              </p:par>
                            </p:childTnLst>
                          </p:cTn>
                        </p:par>
                        <p:par>
                          <p:cTn id="98" fill="hold">
                            <p:stCondLst>
                              <p:cond delay="2200"/>
                            </p:stCondLst>
                            <p:childTnLst>
                              <p:par>
                                <p:cTn id="99" presetID="10" presetClass="entr" presetSubtype="0" fill="hold" grpId="0" nodeType="after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
                                        <p:tgtEl>
                                          <p:spTgt spid="50"/>
                                        </p:tgtEl>
                                      </p:cBhvr>
                                    </p:animEffect>
                                  </p:childTnLst>
                                </p:cTn>
                              </p:par>
                            </p:childTnLst>
                          </p:cTn>
                        </p:par>
                        <p:par>
                          <p:cTn id="102" fill="hold">
                            <p:stCondLst>
                              <p:cond delay="2250"/>
                            </p:stCondLst>
                            <p:childTnLst>
                              <p:par>
                                <p:cTn id="103" presetID="10" presetClass="entr" presetSubtype="0" fill="hold" nodeType="after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fade">
                                      <p:cBhvr>
                                        <p:cTn id="105" dur="50"/>
                                        <p:tgtEl>
                                          <p:spTgt spid="51"/>
                                        </p:tgtEl>
                                      </p:cBhvr>
                                    </p:animEffect>
                                  </p:childTnLst>
                                </p:cTn>
                              </p:par>
                            </p:childTnLst>
                          </p:cTn>
                        </p:par>
                        <p:par>
                          <p:cTn id="106" fill="hold">
                            <p:stCondLst>
                              <p:cond delay="2300"/>
                            </p:stCondLst>
                            <p:childTnLst>
                              <p:par>
                                <p:cTn id="107" presetID="10"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
                                        <p:tgtEl>
                                          <p:spTgt spid="52"/>
                                        </p:tgtEl>
                                      </p:cBhvr>
                                    </p:animEffect>
                                  </p:childTnLst>
                                </p:cTn>
                              </p:par>
                            </p:childTnLst>
                          </p:cTn>
                        </p:par>
                        <p:par>
                          <p:cTn id="110" fill="hold">
                            <p:stCondLst>
                              <p:cond delay="2350"/>
                            </p:stCondLst>
                            <p:childTnLst>
                              <p:par>
                                <p:cTn id="111" presetID="10" presetClass="entr" presetSubtype="0" fill="hold"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
                                        <p:tgtEl>
                                          <p:spTgt spid="53"/>
                                        </p:tgtEl>
                                      </p:cBhvr>
                                    </p:animEffect>
                                  </p:childTnLst>
                                </p:cTn>
                              </p:par>
                            </p:childTnLst>
                          </p:cTn>
                        </p:par>
                        <p:par>
                          <p:cTn id="114" fill="hold">
                            <p:stCondLst>
                              <p:cond delay="2400"/>
                            </p:stCondLst>
                            <p:childTnLst>
                              <p:par>
                                <p:cTn id="115" presetID="10" presetClass="entr" presetSubtype="0" fill="hold" grpId="0"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50"/>
                                        <p:tgtEl>
                                          <p:spTgt spid="55"/>
                                        </p:tgtEl>
                                      </p:cBhvr>
                                    </p:animEffect>
                                  </p:childTnLst>
                                </p:cTn>
                              </p:par>
                            </p:childTnLst>
                          </p:cTn>
                        </p:par>
                        <p:par>
                          <p:cTn id="118" fill="hold">
                            <p:stCondLst>
                              <p:cond delay="2450"/>
                            </p:stCondLst>
                            <p:childTnLst>
                              <p:par>
                                <p:cTn id="119" presetID="10" presetClass="entr" presetSubtype="0" fill="hold" nodeType="after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
                                        <p:tgtEl>
                                          <p:spTgt spid="56"/>
                                        </p:tgtEl>
                                      </p:cBhvr>
                                    </p:animEffect>
                                  </p:childTnLst>
                                </p:cTn>
                              </p:par>
                            </p:childTnLst>
                          </p:cTn>
                        </p:par>
                        <p:par>
                          <p:cTn id="122" fill="hold">
                            <p:stCondLst>
                              <p:cond delay="2500"/>
                            </p:stCondLst>
                            <p:childTnLst>
                              <p:par>
                                <p:cTn id="123" presetID="10" presetClass="entr" presetSubtype="0" fill="hold" grpId="0" nodeType="after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
                                        <p:tgtEl>
                                          <p:spTgt spid="57"/>
                                        </p:tgtEl>
                                      </p:cBhvr>
                                    </p:animEffect>
                                  </p:childTnLst>
                                </p:cTn>
                              </p:par>
                            </p:childTnLst>
                          </p:cTn>
                        </p:par>
                        <p:par>
                          <p:cTn id="126" fill="hold">
                            <p:stCondLst>
                              <p:cond delay="2550"/>
                            </p:stCondLst>
                            <p:childTnLst>
                              <p:par>
                                <p:cTn id="127" presetID="10" presetClass="entr" presetSubtype="0" fill="hold"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
                                        <p:tgtEl>
                                          <p:spTgt spid="58"/>
                                        </p:tgtEl>
                                      </p:cBhvr>
                                    </p:animEffect>
                                  </p:childTnLst>
                                </p:cTn>
                              </p:par>
                            </p:childTnLst>
                          </p:cTn>
                        </p:par>
                        <p:par>
                          <p:cTn id="130" fill="hold">
                            <p:stCondLst>
                              <p:cond delay="2600"/>
                            </p:stCondLst>
                            <p:childTnLst>
                              <p:par>
                                <p:cTn id="131" presetID="10" presetClass="entr" presetSubtype="0" fill="hold" grpId="0" nodeType="after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50"/>
                                        <p:tgtEl>
                                          <p:spTgt spid="59"/>
                                        </p:tgtEl>
                                      </p:cBhvr>
                                    </p:animEffect>
                                  </p:childTnLst>
                                </p:cTn>
                              </p:par>
                            </p:childTnLst>
                          </p:cTn>
                        </p:par>
                        <p:par>
                          <p:cTn id="134" fill="hold">
                            <p:stCondLst>
                              <p:cond delay="2650"/>
                            </p:stCondLst>
                            <p:childTnLst>
                              <p:par>
                                <p:cTn id="135" presetID="10" presetClass="entr" presetSubtype="0" fill="hold" grpId="0" nodeType="after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
                                        <p:tgtEl>
                                          <p:spTgt spid="62"/>
                                        </p:tgtEl>
                                      </p:cBhvr>
                                    </p:animEffect>
                                  </p:childTnLst>
                                </p:cTn>
                              </p:par>
                            </p:childTnLst>
                          </p:cTn>
                        </p:par>
                        <p:par>
                          <p:cTn id="138" fill="hold">
                            <p:stCondLst>
                              <p:cond delay="2700"/>
                            </p:stCondLst>
                            <p:childTnLst>
                              <p:par>
                                <p:cTn id="139" presetID="10" presetClass="entr" presetSubtype="0" fill="hold" nodeType="afterEffect">
                                  <p:stCondLst>
                                    <p:cond delay="0"/>
                                  </p:stCondLst>
                                  <p:childTnLst>
                                    <p:set>
                                      <p:cBhvr>
                                        <p:cTn id="140" dur="1" fill="hold">
                                          <p:stCondLst>
                                            <p:cond delay="0"/>
                                          </p:stCondLst>
                                        </p:cTn>
                                        <p:tgtEl>
                                          <p:spTgt spid="60"/>
                                        </p:tgtEl>
                                        <p:attrNameLst>
                                          <p:attrName>style.visibility</p:attrName>
                                        </p:attrNameLst>
                                      </p:cBhvr>
                                      <p:to>
                                        <p:strVal val="visible"/>
                                      </p:to>
                                    </p:set>
                                    <p:animEffect transition="in" filter="fade">
                                      <p:cBhvr>
                                        <p:cTn id="141" dur="50"/>
                                        <p:tgtEl>
                                          <p:spTgt spid="60"/>
                                        </p:tgtEl>
                                      </p:cBhvr>
                                    </p:animEffect>
                                  </p:childTnLst>
                                </p:cTn>
                              </p:par>
                            </p:childTnLst>
                          </p:cTn>
                        </p:par>
                        <p:par>
                          <p:cTn id="142" fill="hold">
                            <p:stCondLst>
                              <p:cond delay="2750"/>
                            </p:stCondLst>
                            <p:childTnLst>
                              <p:par>
                                <p:cTn id="143" presetID="10" presetClass="entr" presetSubtype="0" fill="hold" nodeType="after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fade">
                                      <p:cBhvr>
                                        <p:cTn id="145" dur="50"/>
                                        <p:tgtEl>
                                          <p:spTgt spid="63"/>
                                        </p:tgtEl>
                                      </p:cBhvr>
                                    </p:animEffect>
                                  </p:childTnLst>
                                </p:cTn>
                              </p:par>
                            </p:childTnLst>
                          </p:cTn>
                        </p:par>
                        <p:par>
                          <p:cTn id="146" fill="hold">
                            <p:stCondLst>
                              <p:cond delay="2800"/>
                            </p:stCondLst>
                            <p:childTnLst>
                              <p:par>
                                <p:cTn id="147" presetID="10" presetClass="entr" presetSubtype="0" fill="hold" nodeType="after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fade">
                                      <p:cBhvr>
                                        <p:cTn id="149" dur="50"/>
                                        <p:tgtEl>
                                          <p:spTgt spid="68"/>
                                        </p:tgtEl>
                                      </p:cBhvr>
                                    </p:animEffect>
                                  </p:childTnLst>
                                </p:cTn>
                              </p:par>
                            </p:childTnLst>
                          </p:cTn>
                        </p:par>
                        <p:par>
                          <p:cTn id="150" fill="hold">
                            <p:stCondLst>
                              <p:cond delay="2850"/>
                            </p:stCondLst>
                            <p:childTnLst>
                              <p:par>
                                <p:cTn id="151" presetID="10" presetClass="entr" presetSubtype="0" fill="hold" grpId="0" nodeType="after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
                                        <p:tgtEl>
                                          <p:spTgt spid="69"/>
                                        </p:tgtEl>
                                      </p:cBhvr>
                                    </p:animEffect>
                                  </p:childTnLst>
                                </p:cTn>
                              </p:par>
                            </p:childTnLst>
                          </p:cTn>
                        </p:par>
                        <p:par>
                          <p:cTn id="154" fill="hold">
                            <p:stCondLst>
                              <p:cond delay="2900"/>
                            </p:stCondLst>
                            <p:childTnLst>
                              <p:par>
                                <p:cTn id="155" presetID="10" presetClass="entr" presetSubtype="0" fill="hold" nodeType="after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
                                        <p:tgtEl>
                                          <p:spTgt spid="70"/>
                                        </p:tgtEl>
                                      </p:cBhvr>
                                    </p:animEffect>
                                  </p:childTnLst>
                                </p:cTn>
                              </p:par>
                            </p:childTnLst>
                          </p:cTn>
                        </p:par>
                        <p:par>
                          <p:cTn id="158" fill="hold">
                            <p:stCondLst>
                              <p:cond delay="2950"/>
                            </p:stCondLst>
                            <p:childTnLst>
                              <p:par>
                                <p:cTn id="159" presetID="10" presetClass="entr" presetSubtype="0" fill="hold" nodeType="after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
                                        <p:tgtEl>
                                          <p:spTgt spid="72"/>
                                        </p:tgtEl>
                                      </p:cBhvr>
                                    </p:animEffect>
                                  </p:childTnLst>
                                </p:cTn>
                              </p:par>
                            </p:childTnLst>
                          </p:cTn>
                        </p:par>
                        <p:par>
                          <p:cTn id="162" fill="hold">
                            <p:stCondLst>
                              <p:cond delay="3000"/>
                            </p:stCondLst>
                            <p:childTnLst>
                              <p:par>
                                <p:cTn id="163" presetID="10" presetClass="entr" presetSubtype="0" fill="hold" grpId="0" nodeType="after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fade">
                                      <p:cBhvr>
                                        <p:cTn id="165" dur="50"/>
                                        <p:tgtEl>
                                          <p:spTgt spid="74"/>
                                        </p:tgtEl>
                                      </p:cBhvr>
                                    </p:animEffect>
                                  </p:childTnLst>
                                </p:cTn>
                              </p:par>
                            </p:childTnLst>
                          </p:cTn>
                        </p:par>
                        <p:par>
                          <p:cTn id="166" fill="hold">
                            <p:stCondLst>
                              <p:cond delay="3050"/>
                            </p:stCondLst>
                            <p:childTnLst>
                              <p:par>
                                <p:cTn id="167" presetID="10" presetClass="entr" presetSubtype="0" fill="hold" grpId="0" nodeType="afterEffect">
                                  <p:stCondLst>
                                    <p:cond delay="0"/>
                                  </p:stCondLst>
                                  <p:childTnLst>
                                    <p:set>
                                      <p:cBhvr>
                                        <p:cTn id="168" dur="1" fill="hold">
                                          <p:stCondLst>
                                            <p:cond delay="0"/>
                                          </p:stCondLst>
                                        </p:cTn>
                                        <p:tgtEl>
                                          <p:spTgt spid="246"/>
                                        </p:tgtEl>
                                        <p:attrNameLst>
                                          <p:attrName>style.visibility</p:attrName>
                                        </p:attrNameLst>
                                      </p:cBhvr>
                                      <p:to>
                                        <p:strVal val="visible"/>
                                      </p:to>
                                    </p:set>
                                    <p:animEffect transition="in" filter="fade">
                                      <p:cBhvr>
                                        <p:cTn id="169" dur="50"/>
                                        <p:tgtEl>
                                          <p:spTgt spid="246"/>
                                        </p:tgtEl>
                                      </p:cBhvr>
                                    </p:animEffect>
                                  </p:childTnLst>
                                </p:cTn>
                              </p:par>
                            </p:childTnLst>
                          </p:cTn>
                        </p:par>
                        <p:par>
                          <p:cTn id="170" fill="hold">
                            <p:stCondLst>
                              <p:cond delay="3100"/>
                            </p:stCondLst>
                            <p:childTnLst>
                              <p:par>
                                <p:cTn id="171" presetID="10" presetClass="entr" presetSubtype="0" fill="hold" nodeType="afterEffect">
                                  <p:stCondLst>
                                    <p:cond delay="0"/>
                                  </p:stCondLst>
                                  <p:childTnLst>
                                    <p:set>
                                      <p:cBhvr>
                                        <p:cTn id="172" dur="1" fill="hold">
                                          <p:stCondLst>
                                            <p:cond delay="0"/>
                                          </p:stCondLst>
                                        </p:cTn>
                                        <p:tgtEl>
                                          <p:spTgt spid="247"/>
                                        </p:tgtEl>
                                        <p:attrNameLst>
                                          <p:attrName>style.visibility</p:attrName>
                                        </p:attrNameLst>
                                      </p:cBhvr>
                                      <p:to>
                                        <p:strVal val="visible"/>
                                      </p:to>
                                    </p:set>
                                    <p:animEffect transition="in" filter="fade">
                                      <p:cBhvr>
                                        <p:cTn id="173" dur="50"/>
                                        <p:tgtEl>
                                          <p:spTgt spid="247"/>
                                        </p:tgtEl>
                                      </p:cBhvr>
                                    </p:animEffect>
                                  </p:childTnLst>
                                </p:cTn>
                              </p:par>
                            </p:childTnLst>
                          </p:cTn>
                        </p:par>
                        <p:par>
                          <p:cTn id="174" fill="hold">
                            <p:stCondLst>
                              <p:cond delay="3150"/>
                            </p:stCondLst>
                            <p:childTnLst>
                              <p:par>
                                <p:cTn id="175" presetID="10" presetClass="entr" presetSubtype="0" fill="hold" nodeType="afterEffect">
                                  <p:stCondLst>
                                    <p:cond delay="0"/>
                                  </p:stCondLst>
                                  <p:childTnLst>
                                    <p:set>
                                      <p:cBhvr>
                                        <p:cTn id="176" dur="1" fill="hold">
                                          <p:stCondLst>
                                            <p:cond delay="0"/>
                                          </p:stCondLst>
                                        </p:cTn>
                                        <p:tgtEl>
                                          <p:spTgt spid="76"/>
                                        </p:tgtEl>
                                        <p:attrNameLst>
                                          <p:attrName>style.visibility</p:attrName>
                                        </p:attrNameLst>
                                      </p:cBhvr>
                                      <p:to>
                                        <p:strVal val="visible"/>
                                      </p:to>
                                    </p:set>
                                    <p:animEffect transition="in" filter="fade">
                                      <p:cBhvr>
                                        <p:cTn id="177" dur="50"/>
                                        <p:tgtEl>
                                          <p:spTgt spid="76"/>
                                        </p:tgtEl>
                                      </p:cBhvr>
                                    </p:animEffect>
                                  </p:childTnLst>
                                </p:cTn>
                              </p:par>
                            </p:childTnLst>
                          </p:cTn>
                        </p:par>
                        <p:par>
                          <p:cTn id="178" fill="hold">
                            <p:stCondLst>
                              <p:cond delay="3200"/>
                            </p:stCondLst>
                            <p:childTnLst>
                              <p:par>
                                <p:cTn id="179" presetID="10" presetClass="entr" presetSubtype="0" fill="hold" nodeType="after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50"/>
                                        <p:tgtEl>
                                          <p:spTgt spid="75"/>
                                        </p:tgtEl>
                                      </p:cBhvr>
                                    </p:animEffect>
                                  </p:childTnLst>
                                </p:cTn>
                              </p:par>
                            </p:childTnLst>
                          </p:cTn>
                        </p:par>
                        <p:par>
                          <p:cTn id="182" fill="hold">
                            <p:stCondLst>
                              <p:cond delay="3250"/>
                            </p:stCondLst>
                            <p:childTnLst>
                              <p:par>
                                <p:cTn id="183" presetID="10" presetClass="entr" presetSubtype="0" fill="hold" grpId="0" nodeType="afterEffect">
                                  <p:stCondLst>
                                    <p:cond delay="0"/>
                                  </p:stCondLst>
                                  <p:childTnLst>
                                    <p:set>
                                      <p:cBhvr>
                                        <p:cTn id="184" dur="1" fill="hold">
                                          <p:stCondLst>
                                            <p:cond delay="0"/>
                                          </p:stCondLst>
                                        </p:cTn>
                                        <p:tgtEl>
                                          <p:spTgt spid="79"/>
                                        </p:tgtEl>
                                        <p:attrNameLst>
                                          <p:attrName>style.visibility</p:attrName>
                                        </p:attrNameLst>
                                      </p:cBhvr>
                                      <p:to>
                                        <p:strVal val="visible"/>
                                      </p:to>
                                    </p:set>
                                    <p:animEffect transition="in" filter="fade">
                                      <p:cBhvr>
                                        <p:cTn id="185" dur="50"/>
                                        <p:tgtEl>
                                          <p:spTgt spid="79"/>
                                        </p:tgtEl>
                                      </p:cBhvr>
                                    </p:animEffect>
                                  </p:childTnLst>
                                </p:cTn>
                              </p:par>
                            </p:childTnLst>
                          </p:cTn>
                        </p:par>
                        <p:par>
                          <p:cTn id="186" fill="hold">
                            <p:stCondLst>
                              <p:cond delay="3300"/>
                            </p:stCondLst>
                            <p:childTnLst>
                              <p:par>
                                <p:cTn id="187" presetID="10" presetClass="entr" presetSubtype="0" fill="hold" grpId="0" nodeType="after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50"/>
                                        <p:tgtEl>
                                          <p:spTgt spid="80"/>
                                        </p:tgtEl>
                                      </p:cBhvr>
                                    </p:animEffect>
                                  </p:childTnLst>
                                </p:cTn>
                              </p:par>
                            </p:childTnLst>
                          </p:cTn>
                        </p:par>
                        <p:par>
                          <p:cTn id="190" fill="hold">
                            <p:stCondLst>
                              <p:cond delay="3350"/>
                            </p:stCondLst>
                            <p:childTnLst>
                              <p:par>
                                <p:cTn id="191" presetID="10" presetClass="entr" presetSubtype="0" fill="hold" nodeType="afterEffect">
                                  <p:stCondLst>
                                    <p:cond delay="0"/>
                                  </p:stCondLst>
                                  <p:childTnLst>
                                    <p:set>
                                      <p:cBhvr>
                                        <p:cTn id="192" dur="1" fill="hold">
                                          <p:stCondLst>
                                            <p:cond delay="0"/>
                                          </p:stCondLst>
                                        </p:cTn>
                                        <p:tgtEl>
                                          <p:spTgt spid="87"/>
                                        </p:tgtEl>
                                        <p:attrNameLst>
                                          <p:attrName>style.visibility</p:attrName>
                                        </p:attrNameLst>
                                      </p:cBhvr>
                                      <p:to>
                                        <p:strVal val="visible"/>
                                      </p:to>
                                    </p:set>
                                    <p:animEffect transition="in" filter="fade">
                                      <p:cBhvr>
                                        <p:cTn id="193" dur="50"/>
                                        <p:tgtEl>
                                          <p:spTgt spid="87"/>
                                        </p:tgtEl>
                                      </p:cBhvr>
                                    </p:animEffect>
                                  </p:childTnLst>
                                </p:cTn>
                              </p:par>
                            </p:childTnLst>
                          </p:cTn>
                        </p:par>
                        <p:par>
                          <p:cTn id="194" fill="hold">
                            <p:stCondLst>
                              <p:cond delay="3400"/>
                            </p:stCondLst>
                            <p:childTnLst>
                              <p:par>
                                <p:cTn id="195" presetID="10" presetClass="entr" presetSubtype="0" fill="hold" nodeType="afterEffect">
                                  <p:stCondLst>
                                    <p:cond delay="0"/>
                                  </p:stCondLst>
                                  <p:childTnLst>
                                    <p:set>
                                      <p:cBhvr>
                                        <p:cTn id="196" dur="1" fill="hold">
                                          <p:stCondLst>
                                            <p:cond delay="0"/>
                                          </p:stCondLst>
                                        </p:cTn>
                                        <p:tgtEl>
                                          <p:spTgt spid="83"/>
                                        </p:tgtEl>
                                        <p:attrNameLst>
                                          <p:attrName>style.visibility</p:attrName>
                                        </p:attrNameLst>
                                      </p:cBhvr>
                                      <p:to>
                                        <p:strVal val="visible"/>
                                      </p:to>
                                    </p:set>
                                    <p:animEffect transition="in" filter="fade">
                                      <p:cBhvr>
                                        <p:cTn id="197" dur="50"/>
                                        <p:tgtEl>
                                          <p:spTgt spid="83"/>
                                        </p:tgtEl>
                                      </p:cBhvr>
                                    </p:animEffect>
                                  </p:childTnLst>
                                </p:cTn>
                              </p:par>
                            </p:childTnLst>
                          </p:cTn>
                        </p:par>
                        <p:par>
                          <p:cTn id="198" fill="hold">
                            <p:stCondLst>
                              <p:cond delay="3450"/>
                            </p:stCondLst>
                            <p:childTnLst>
                              <p:par>
                                <p:cTn id="199" presetID="10" presetClass="entr" presetSubtype="0" fill="hold" nodeType="afterEffect">
                                  <p:stCondLst>
                                    <p:cond delay="0"/>
                                  </p:stCondLst>
                                  <p:childTnLst>
                                    <p:set>
                                      <p:cBhvr>
                                        <p:cTn id="200" dur="1" fill="hold">
                                          <p:stCondLst>
                                            <p:cond delay="0"/>
                                          </p:stCondLst>
                                        </p:cTn>
                                        <p:tgtEl>
                                          <p:spTgt spid="85"/>
                                        </p:tgtEl>
                                        <p:attrNameLst>
                                          <p:attrName>style.visibility</p:attrName>
                                        </p:attrNameLst>
                                      </p:cBhvr>
                                      <p:to>
                                        <p:strVal val="visible"/>
                                      </p:to>
                                    </p:set>
                                    <p:animEffect transition="in" filter="fade">
                                      <p:cBhvr>
                                        <p:cTn id="201" dur="50"/>
                                        <p:tgtEl>
                                          <p:spTgt spid="85"/>
                                        </p:tgtEl>
                                      </p:cBhvr>
                                    </p:animEffect>
                                  </p:childTnLst>
                                </p:cTn>
                              </p:par>
                            </p:childTnLst>
                          </p:cTn>
                        </p:par>
                        <p:par>
                          <p:cTn id="202" fill="hold">
                            <p:stCondLst>
                              <p:cond delay="3500"/>
                            </p:stCondLst>
                            <p:childTnLst>
                              <p:par>
                                <p:cTn id="203" presetID="10" presetClass="entr" presetSubtype="0" fill="hold" grpId="0" nodeType="afterEffect">
                                  <p:stCondLst>
                                    <p:cond delay="0"/>
                                  </p:stCondLst>
                                  <p:childTnLst>
                                    <p:set>
                                      <p:cBhvr>
                                        <p:cTn id="204" dur="1" fill="hold">
                                          <p:stCondLst>
                                            <p:cond delay="0"/>
                                          </p:stCondLst>
                                        </p:cTn>
                                        <p:tgtEl>
                                          <p:spTgt spid="81"/>
                                        </p:tgtEl>
                                        <p:attrNameLst>
                                          <p:attrName>style.visibility</p:attrName>
                                        </p:attrNameLst>
                                      </p:cBhvr>
                                      <p:to>
                                        <p:strVal val="visible"/>
                                      </p:to>
                                    </p:set>
                                    <p:animEffect transition="in" filter="fade">
                                      <p:cBhvr>
                                        <p:cTn id="205" dur="50"/>
                                        <p:tgtEl>
                                          <p:spTgt spid="81"/>
                                        </p:tgtEl>
                                      </p:cBhvr>
                                    </p:animEffect>
                                  </p:childTnLst>
                                </p:cTn>
                              </p:par>
                            </p:childTnLst>
                          </p:cTn>
                        </p:par>
                        <p:par>
                          <p:cTn id="206" fill="hold">
                            <p:stCondLst>
                              <p:cond delay="3550"/>
                            </p:stCondLst>
                            <p:childTnLst>
                              <p:par>
                                <p:cTn id="207" presetID="10" presetClass="entr" presetSubtype="0" fill="hold" grpId="0" nodeType="afterEffect">
                                  <p:stCondLst>
                                    <p:cond delay="0"/>
                                  </p:stCondLst>
                                  <p:childTnLst>
                                    <p:set>
                                      <p:cBhvr>
                                        <p:cTn id="208" dur="1" fill="hold">
                                          <p:stCondLst>
                                            <p:cond delay="0"/>
                                          </p:stCondLst>
                                        </p:cTn>
                                        <p:tgtEl>
                                          <p:spTgt spid="82"/>
                                        </p:tgtEl>
                                        <p:attrNameLst>
                                          <p:attrName>style.visibility</p:attrName>
                                        </p:attrNameLst>
                                      </p:cBhvr>
                                      <p:to>
                                        <p:strVal val="visible"/>
                                      </p:to>
                                    </p:set>
                                    <p:animEffect transition="in" filter="fade">
                                      <p:cBhvr>
                                        <p:cTn id="209" dur="50"/>
                                        <p:tgtEl>
                                          <p:spTgt spid="82"/>
                                        </p:tgtEl>
                                      </p:cBhvr>
                                    </p:animEffect>
                                  </p:childTnLst>
                                </p:cTn>
                              </p:par>
                            </p:childTnLst>
                          </p:cTn>
                        </p:par>
                        <p:par>
                          <p:cTn id="210" fill="hold">
                            <p:stCondLst>
                              <p:cond delay="3600"/>
                            </p:stCondLst>
                            <p:childTnLst>
                              <p:par>
                                <p:cTn id="211" presetID="10" presetClass="entr" presetSubtype="0" fill="hold" nodeType="afterEffect">
                                  <p:stCondLst>
                                    <p:cond delay="0"/>
                                  </p:stCondLst>
                                  <p:childTnLst>
                                    <p:set>
                                      <p:cBhvr>
                                        <p:cTn id="212" dur="1" fill="hold">
                                          <p:stCondLst>
                                            <p:cond delay="0"/>
                                          </p:stCondLst>
                                        </p:cTn>
                                        <p:tgtEl>
                                          <p:spTgt spid="116"/>
                                        </p:tgtEl>
                                        <p:attrNameLst>
                                          <p:attrName>style.visibility</p:attrName>
                                        </p:attrNameLst>
                                      </p:cBhvr>
                                      <p:to>
                                        <p:strVal val="visible"/>
                                      </p:to>
                                    </p:set>
                                    <p:animEffect transition="in" filter="fade">
                                      <p:cBhvr>
                                        <p:cTn id="213" dur="50"/>
                                        <p:tgtEl>
                                          <p:spTgt spid="116"/>
                                        </p:tgtEl>
                                      </p:cBhvr>
                                    </p:animEffect>
                                  </p:childTnLst>
                                </p:cTn>
                              </p:par>
                            </p:childTnLst>
                          </p:cTn>
                        </p:par>
                        <p:par>
                          <p:cTn id="214" fill="hold">
                            <p:stCondLst>
                              <p:cond delay="3650"/>
                            </p:stCondLst>
                            <p:childTnLst>
                              <p:par>
                                <p:cTn id="215" presetID="10" presetClass="entr" presetSubtype="0" fill="hold" nodeType="afterEffect">
                                  <p:stCondLst>
                                    <p:cond delay="0"/>
                                  </p:stCondLst>
                                  <p:childTnLst>
                                    <p:set>
                                      <p:cBhvr>
                                        <p:cTn id="216" dur="1" fill="hold">
                                          <p:stCondLst>
                                            <p:cond delay="0"/>
                                          </p:stCondLst>
                                        </p:cTn>
                                        <p:tgtEl>
                                          <p:spTgt spid="117"/>
                                        </p:tgtEl>
                                        <p:attrNameLst>
                                          <p:attrName>style.visibility</p:attrName>
                                        </p:attrNameLst>
                                      </p:cBhvr>
                                      <p:to>
                                        <p:strVal val="visible"/>
                                      </p:to>
                                    </p:set>
                                    <p:animEffect transition="in" filter="fade">
                                      <p:cBhvr>
                                        <p:cTn id="217" dur="50"/>
                                        <p:tgtEl>
                                          <p:spTgt spid="117"/>
                                        </p:tgtEl>
                                      </p:cBhvr>
                                    </p:animEffect>
                                  </p:childTnLst>
                                </p:cTn>
                              </p:par>
                            </p:childTnLst>
                          </p:cTn>
                        </p:par>
                        <p:par>
                          <p:cTn id="218" fill="hold">
                            <p:stCondLst>
                              <p:cond delay="3700"/>
                            </p:stCondLst>
                            <p:childTnLst>
                              <p:par>
                                <p:cTn id="219" presetID="10" presetClass="entr" presetSubtype="0" fill="hold" nodeType="afterEffect">
                                  <p:stCondLst>
                                    <p:cond delay="0"/>
                                  </p:stCondLst>
                                  <p:childTnLst>
                                    <p:set>
                                      <p:cBhvr>
                                        <p:cTn id="220" dur="1" fill="hold">
                                          <p:stCondLst>
                                            <p:cond delay="0"/>
                                          </p:stCondLst>
                                        </p:cTn>
                                        <p:tgtEl>
                                          <p:spTgt spid="134"/>
                                        </p:tgtEl>
                                        <p:attrNameLst>
                                          <p:attrName>style.visibility</p:attrName>
                                        </p:attrNameLst>
                                      </p:cBhvr>
                                      <p:to>
                                        <p:strVal val="visible"/>
                                      </p:to>
                                    </p:set>
                                    <p:animEffect transition="in" filter="fade">
                                      <p:cBhvr>
                                        <p:cTn id="221" dur="50"/>
                                        <p:tgtEl>
                                          <p:spTgt spid="134"/>
                                        </p:tgtEl>
                                      </p:cBhvr>
                                    </p:animEffect>
                                  </p:childTnLst>
                                </p:cTn>
                              </p:par>
                            </p:childTnLst>
                          </p:cTn>
                        </p:par>
                        <p:par>
                          <p:cTn id="222" fill="hold">
                            <p:stCondLst>
                              <p:cond delay="3750"/>
                            </p:stCondLst>
                            <p:childTnLst>
                              <p:par>
                                <p:cTn id="223" presetID="10" presetClass="entr" presetSubtype="0" fill="hold" nodeType="afterEffect">
                                  <p:stCondLst>
                                    <p:cond delay="0"/>
                                  </p:stCondLst>
                                  <p:childTnLst>
                                    <p:set>
                                      <p:cBhvr>
                                        <p:cTn id="224" dur="1" fill="hold">
                                          <p:stCondLst>
                                            <p:cond delay="0"/>
                                          </p:stCondLst>
                                        </p:cTn>
                                        <p:tgtEl>
                                          <p:spTgt spid="151"/>
                                        </p:tgtEl>
                                        <p:attrNameLst>
                                          <p:attrName>style.visibility</p:attrName>
                                        </p:attrNameLst>
                                      </p:cBhvr>
                                      <p:to>
                                        <p:strVal val="visible"/>
                                      </p:to>
                                    </p:set>
                                    <p:animEffect transition="in" filter="fade">
                                      <p:cBhvr>
                                        <p:cTn id="225" dur="50"/>
                                        <p:tgtEl>
                                          <p:spTgt spid="151"/>
                                        </p:tgtEl>
                                      </p:cBhvr>
                                    </p:animEffect>
                                  </p:childTnLst>
                                </p:cTn>
                              </p:par>
                            </p:childTnLst>
                          </p:cTn>
                        </p:par>
                        <p:par>
                          <p:cTn id="226" fill="hold">
                            <p:stCondLst>
                              <p:cond delay="3800"/>
                            </p:stCondLst>
                            <p:childTnLst>
                              <p:par>
                                <p:cTn id="227" presetID="10" presetClass="entr" presetSubtype="0" fill="hold" nodeType="afterEffect">
                                  <p:stCondLst>
                                    <p:cond delay="0"/>
                                  </p:stCondLst>
                                  <p:childTnLst>
                                    <p:set>
                                      <p:cBhvr>
                                        <p:cTn id="228" dur="1" fill="hold">
                                          <p:stCondLst>
                                            <p:cond delay="0"/>
                                          </p:stCondLst>
                                        </p:cTn>
                                        <p:tgtEl>
                                          <p:spTgt spid="168"/>
                                        </p:tgtEl>
                                        <p:attrNameLst>
                                          <p:attrName>style.visibility</p:attrName>
                                        </p:attrNameLst>
                                      </p:cBhvr>
                                      <p:to>
                                        <p:strVal val="visible"/>
                                      </p:to>
                                    </p:set>
                                    <p:animEffect transition="in" filter="fade">
                                      <p:cBhvr>
                                        <p:cTn id="229" dur="50"/>
                                        <p:tgtEl>
                                          <p:spTgt spid="168"/>
                                        </p:tgtEl>
                                      </p:cBhvr>
                                    </p:animEffect>
                                  </p:childTnLst>
                                </p:cTn>
                              </p:par>
                            </p:childTnLst>
                          </p:cTn>
                        </p:par>
                        <p:par>
                          <p:cTn id="230" fill="hold">
                            <p:stCondLst>
                              <p:cond delay="3850"/>
                            </p:stCondLst>
                            <p:childTnLst>
                              <p:par>
                                <p:cTn id="231" presetID="10" presetClass="entr" presetSubtype="0" fill="hold" nodeType="afterEffect">
                                  <p:stCondLst>
                                    <p:cond delay="0"/>
                                  </p:stCondLst>
                                  <p:childTnLst>
                                    <p:set>
                                      <p:cBhvr>
                                        <p:cTn id="232" dur="1" fill="hold">
                                          <p:stCondLst>
                                            <p:cond delay="0"/>
                                          </p:stCondLst>
                                        </p:cTn>
                                        <p:tgtEl>
                                          <p:spTgt spid="185"/>
                                        </p:tgtEl>
                                        <p:attrNameLst>
                                          <p:attrName>style.visibility</p:attrName>
                                        </p:attrNameLst>
                                      </p:cBhvr>
                                      <p:to>
                                        <p:strVal val="visible"/>
                                      </p:to>
                                    </p:set>
                                    <p:animEffect transition="in" filter="fade">
                                      <p:cBhvr>
                                        <p:cTn id="233" dur="50"/>
                                        <p:tgtEl>
                                          <p:spTgt spid="185"/>
                                        </p:tgtEl>
                                      </p:cBhvr>
                                    </p:animEffect>
                                  </p:childTnLst>
                                </p:cTn>
                              </p:par>
                            </p:childTnLst>
                          </p:cTn>
                        </p:par>
                        <p:par>
                          <p:cTn id="234" fill="hold">
                            <p:stCondLst>
                              <p:cond delay="3900"/>
                            </p:stCondLst>
                            <p:childTnLst>
                              <p:par>
                                <p:cTn id="235" presetID="10" presetClass="entr" presetSubtype="0" fill="hold" nodeType="afterEffect">
                                  <p:stCondLst>
                                    <p:cond delay="0"/>
                                  </p:stCondLst>
                                  <p:childTnLst>
                                    <p:set>
                                      <p:cBhvr>
                                        <p:cTn id="236" dur="1" fill="hold">
                                          <p:stCondLst>
                                            <p:cond delay="0"/>
                                          </p:stCondLst>
                                        </p:cTn>
                                        <p:tgtEl>
                                          <p:spTgt spid="202"/>
                                        </p:tgtEl>
                                        <p:attrNameLst>
                                          <p:attrName>style.visibility</p:attrName>
                                        </p:attrNameLst>
                                      </p:cBhvr>
                                      <p:to>
                                        <p:strVal val="visible"/>
                                      </p:to>
                                    </p:set>
                                    <p:animEffect transition="in" filter="fade">
                                      <p:cBhvr>
                                        <p:cTn id="237" dur="50"/>
                                        <p:tgtEl>
                                          <p:spTgt spid="202"/>
                                        </p:tgtEl>
                                      </p:cBhvr>
                                    </p:animEffect>
                                  </p:childTnLst>
                                </p:cTn>
                              </p:par>
                            </p:childTnLst>
                          </p:cTn>
                        </p:par>
                        <p:par>
                          <p:cTn id="238" fill="hold">
                            <p:stCondLst>
                              <p:cond delay="3950"/>
                            </p:stCondLst>
                            <p:childTnLst>
                              <p:par>
                                <p:cTn id="239" presetID="10" presetClass="entr" presetSubtype="0" fill="hold" nodeType="afterEffect">
                                  <p:stCondLst>
                                    <p:cond delay="0"/>
                                  </p:stCondLst>
                                  <p:childTnLst>
                                    <p:set>
                                      <p:cBhvr>
                                        <p:cTn id="240" dur="1" fill="hold">
                                          <p:stCondLst>
                                            <p:cond delay="0"/>
                                          </p:stCondLst>
                                        </p:cTn>
                                        <p:tgtEl>
                                          <p:spTgt spid="332"/>
                                        </p:tgtEl>
                                        <p:attrNameLst>
                                          <p:attrName>style.visibility</p:attrName>
                                        </p:attrNameLst>
                                      </p:cBhvr>
                                      <p:to>
                                        <p:strVal val="visible"/>
                                      </p:to>
                                    </p:set>
                                    <p:animEffect transition="in" filter="fade">
                                      <p:cBhvr>
                                        <p:cTn id="241" dur="50"/>
                                        <p:tgtEl>
                                          <p:spTgt spid="332"/>
                                        </p:tgtEl>
                                      </p:cBhvr>
                                    </p:animEffect>
                                  </p:childTnLst>
                                </p:cTn>
                              </p:par>
                            </p:childTnLst>
                          </p:cTn>
                        </p:par>
                        <p:par>
                          <p:cTn id="242" fill="hold">
                            <p:stCondLst>
                              <p:cond delay="4000"/>
                            </p:stCondLst>
                            <p:childTnLst>
                              <p:par>
                                <p:cTn id="243" presetID="53" presetClass="entr" presetSubtype="16" fill="hold" nodeType="afterEffect">
                                  <p:stCondLst>
                                    <p:cond delay="0"/>
                                  </p:stCondLst>
                                  <p:childTnLst>
                                    <p:set>
                                      <p:cBhvr>
                                        <p:cTn id="244" dur="1" fill="hold">
                                          <p:stCondLst>
                                            <p:cond delay="0"/>
                                          </p:stCondLst>
                                        </p:cTn>
                                        <p:tgtEl>
                                          <p:spTgt spid="331"/>
                                        </p:tgtEl>
                                        <p:attrNameLst>
                                          <p:attrName>style.visibility</p:attrName>
                                        </p:attrNameLst>
                                      </p:cBhvr>
                                      <p:to>
                                        <p:strVal val="visible"/>
                                      </p:to>
                                    </p:set>
                                    <p:anim calcmode="lin" valueType="num">
                                      <p:cBhvr>
                                        <p:cTn id="245" dur="200" fill="hold"/>
                                        <p:tgtEl>
                                          <p:spTgt spid="331"/>
                                        </p:tgtEl>
                                        <p:attrNameLst>
                                          <p:attrName>ppt_w</p:attrName>
                                        </p:attrNameLst>
                                      </p:cBhvr>
                                      <p:tavLst>
                                        <p:tav tm="0">
                                          <p:val>
                                            <p:fltVal val="0"/>
                                          </p:val>
                                        </p:tav>
                                        <p:tav tm="100000">
                                          <p:val>
                                            <p:strVal val="#ppt_w"/>
                                          </p:val>
                                        </p:tav>
                                      </p:tavLst>
                                    </p:anim>
                                    <p:anim calcmode="lin" valueType="num">
                                      <p:cBhvr>
                                        <p:cTn id="246" dur="200" fill="hold"/>
                                        <p:tgtEl>
                                          <p:spTgt spid="331"/>
                                        </p:tgtEl>
                                        <p:attrNameLst>
                                          <p:attrName>ppt_h</p:attrName>
                                        </p:attrNameLst>
                                      </p:cBhvr>
                                      <p:tavLst>
                                        <p:tav tm="0">
                                          <p:val>
                                            <p:fltVal val="0"/>
                                          </p:val>
                                        </p:tav>
                                        <p:tav tm="100000">
                                          <p:val>
                                            <p:strVal val="#ppt_h"/>
                                          </p:val>
                                        </p:tav>
                                      </p:tavLst>
                                    </p:anim>
                                    <p:animEffect transition="in" filter="fade">
                                      <p:cBhvr>
                                        <p:cTn id="247" dur="200"/>
                                        <p:tgtEl>
                                          <p:spTgt spid="331"/>
                                        </p:tgtEl>
                                      </p:cBhvr>
                                    </p:animEffect>
                                  </p:childTnLst>
                                </p:cTn>
                              </p:par>
                            </p:childTnLst>
                          </p:cTn>
                        </p:par>
                        <p:par>
                          <p:cTn id="248" fill="hold">
                            <p:stCondLst>
                              <p:cond delay="4200"/>
                            </p:stCondLst>
                            <p:childTnLst>
                              <p:par>
                                <p:cTn id="249" presetID="10" presetClass="entr" presetSubtype="0" fill="hold" grpId="0" nodeType="afterEffect">
                                  <p:stCondLst>
                                    <p:cond delay="250"/>
                                  </p:stCondLst>
                                  <p:childTnLst>
                                    <p:set>
                                      <p:cBhvr>
                                        <p:cTn id="250" dur="1" fill="hold">
                                          <p:stCondLst>
                                            <p:cond delay="0"/>
                                          </p:stCondLst>
                                        </p:cTn>
                                        <p:tgtEl>
                                          <p:spTgt spid="293"/>
                                        </p:tgtEl>
                                        <p:attrNameLst>
                                          <p:attrName>style.visibility</p:attrName>
                                        </p:attrNameLst>
                                      </p:cBhvr>
                                      <p:to>
                                        <p:strVal val="visible"/>
                                      </p:to>
                                    </p:set>
                                    <p:animEffect transition="in" filter="fade">
                                      <p:cBhvr>
                                        <p:cTn id="251" dur="50"/>
                                        <p:tgtEl>
                                          <p:spTgt spid="293"/>
                                        </p:tgtEl>
                                      </p:cBhvr>
                                    </p:animEffect>
                                  </p:childTnLst>
                                </p:cTn>
                              </p:par>
                            </p:childTnLst>
                          </p:cTn>
                        </p:par>
                        <p:par>
                          <p:cTn id="252" fill="hold">
                            <p:stCondLst>
                              <p:cond delay="4500"/>
                            </p:stCondLst>
                            <p:childTnLst>
                              <p:par>
                                <p:cTn id="253" presetID="10" presetClass="entr" presetSubtype="0" fill="hold" grpId="0" nodeType="afterEffect">
                                  <p:stCondLst>
                                    <p:cond delay="0"/>
                                  </p:stCondLst>
                                  <p:childTnLst>
                                    <p:set>
                                      <p:cBhvr>
                                        <p:cTn id="254" dur="1" fill="hold">
                                          <p:stCondLst>
                                            <p:cond delay="0"/>
                                          </p:stCondLst>
                                        </p:cTn>
                                        <p:tgtEl>
                                          <p:spTgt spid="294"/>
                                        </p:tgtEl>
                                        <p:attrNameLst>
                                          <p:attrName>style.visibility</p:attrName>
                                        </p:attrNameLst>
                                      </p:cBhvr>
                                      <p:to>
                                        <p:strVal val="visible"/>
                                      </p:to>
                                    </p:set>
                                    <p:animEffect transition="in" filter="fade">
                                      <p:cBhvr>
                                        <p:cTn id="255" dur="50"/>
                                        <p:tgtEl>
                                          <p:spTgt spid="294"/>
                                        </p:tgtEl>
                                      </p:cBhvr>
                                    </p:animEffect>
                                  </p:childTnLst>
                                </p:cTn>
                              </p:par>
                            </p:childTnLst>
                          </p:cTn>
                        </p:par>
                        <p:par>
                          <p:cTn id="256" fill="hold">
                            <p:stCondLst>
                              <p:cond delay="4550"/>
                            </p:stCondLst>
                            <p:childTnLst>
                              <p:par>
                                <p:cTn id="257" presetID="10" presetClass="entr" presetSubtype="0" fill="hold" grpId="0" nodeType="afterEffect">
                                  <p:stCondLst>
                                    <p:cond delay="0"/>
                                  </p:stCondLst>
                                  <p:childTnLst>
                                    <p:set>
                                      <p:cBhvr>
                                        <p:cTn id="258" dur="1" fill="hold">
                                          <p:stCondLst>
                                            <p:cond delay="0"/>
                                          </p:stCondLst>
                                        </p:cTn>
                                        <p:tgtEl>
                                          <p:spTgt spid="316"/>
                                        </p:tgtEl>
                                        <p:attrNameLst>
                                          <p:attrName>style.visibility</p:attrName>
                                        </p:attrNameLst>
                                      </p:cBhvr>
                                      <p:to>
                                        <p:strVal val="visible"/>
                                      </p:to>
                                    </p:set>
                                    <p:animEffect transition="in" filter="fade">
                                      <p:cBhvr>
                                        <p:cTn id="259" dur="50"/>
                                        <p:tgtEl>
                                          <p:spTgt spid="316"/>
                                        </p:tgtEl>
                                      </p:cBhvr>
                                    </p:animEffect>
                                  </p:childTnLst>
                                </p:cTn>
                              </p:par>
                            </p:childTnLst>
                          </p:cTn>
                        </p:par>
                        <p:par>
                          <p:cTn id="260" fill="hold">
                            <p:stCondLst>
                              <p:cond delay="4600"/>
                            </p:stCondLst>
                            <p:childTnLst>
                              <p:par>
                                <p:cTn id="261" presetID="10" presetClass="entr" presetSubtype="0" fill="hold" nodeType="afterEffect">
                                  <p:stCondLst>
                                    <p:cond delay="0"/>
                                  </p:stCondLst>
                                  <p:childTnLst>
                                    <p:set>
                                      <p:cBhvr>
                                        <p:cTn id="262" dur="1" fill="hold">
                                          <p:stCondLst>
                                            <p:cond delay="0"/>
                                          </p:stCondLst>
                                        </p:cTn>
                                        <p:tgtEl>
                                          <p:spTgt spid="299"/>
                                        </p:tgtEl>
                                        <p:attrNameLst>
                                          <p:attrName>style.visibility</p:attrName>
                                        </p:attrNameLst>
                                      </p:cBhvr>
                                      <p:to>
                                        <p:strVal val="visible"/>
                                      </p:to>
                                    </p:set>
                                    <p:animEffect transition="in" filter="fade">
                                      <p:cBhvr>
                                        <p:cTn id="263" dur="50"/>
                                        <p:tgtEl>
                                          <p:spTgt spid="299"/>
                                        </p:tgtEl>
                                      </p:cBhvr>
                                    </p:animEffect>
                                  </p:childTnLst>
                                </p:cTn>
                              </p:par>
                            </p:childTnLst>
                          </p:cTn>
                        </p:par>
                        <p:par>
                          <p:cTn id="264" fill="hold">
                            <p:stCondLst>
                              <p:cond delay="4650"/>
                            </p:stCondLst>
                            <p:childTnLst>
                              <p:par>
                                <p:cTn id="265" presetID="10" presetClass="entr" presetSubtype="0" fill="hold" grpId="0" nodeType="afterEffect">
                                  <p:stCondLst>
                                    <p:cond delay="0"/>
                                  </p:stCondLst>
                                  <p:childTnLst>
                                    <p:set>
                                      <p:cBhvr>
                                        <p:cTn id="266" dur="1" fill="hold">
                                          <p:stCondLst>
                                            <p:cond delay="0"/>
                                          </p:stCondLst>
                                        </p:cTn>
                                        <p:tgtEl>
                                          <p:spTgt spid="317"/>
                                        </p:tgtEl>
                                        <p:attrNameLst>
                                          <p:attrName>style.visibility</p:attrName>
                                        </p:attrNameLst>
                                      </p:cBhvr>
                                      <p:to>
                                        <p:strVal val="visible"/>
                                      </p:to>
                                    </p:set>
                                    <p:animEffect transition="in" filter="fade">
                                      <p:cBhvr>
                                        <p:cTn id="267" dur="50"/>
                                        <p:tgtEl>
                                          <p:spTgt spid="317"/>
                                        </p:tgtEl>
                                      </p:cBhvr>
                                    </p:animEffect>
                                  </p:childTnLst>
                                </p:cTn>
                              </p:par>
                            </p:childTnLst>
                          </p:cTn>
                        </p:par>
                        <p:par>
                          <p:cTn id="268" fill="hold">
                            <p:stCondLst>
                              <p:cond delay="4700"/>
                            </p:stCondLst>
                            <p:childTnLst>
                              <p:par>
                                <p:cTn id="269" presetID="10" presetClass="entr" presetSubtype="0" fill="hold" nodeType="afterEffect">
                                  <p:stCondLst>
                                    <p:cond delay="0"/>
                                  </p:stCondLst>
                                  <p:childTnLst>
                                    <p:set>
                                      <p:cBhvr>
                                        <p:cTn id="270" dur="1" fill="hold">
                                          <p:stCondLst>
                                            <p:cond delay="0"/>
                                          </p:stCondLst>
                                        </p:cTn>
                                        <p:tgtEl>
                                          <p:spTgt spid="318"/>
                                        </p:tgtEl>
                                        <p:attrNameLst>
                                          <p:attrName>style.visibility</p:attrName>
                                        </p:attrNameLst>
                                      </p:cBhvr>
                                      <p:to>
                                        <p:strVal val="visible"/>
                                      </p:to>
                                    </p:set>
                                    <p:animEffect transition="in" filter="fade">
                                      <p:cBhvr>
                                        <p:cTn id="271" dur="50"/>
                                        <p:tgtEl>
                                          <p:spTgt spid="318"/>
                                        </p:tgtEl>
                                      </p:cBhvr>
                                    </p:animEffect>
                                  </p:childTnLst>
                                </p:cTn>
                              </p:par>
                            </p:childTnLst>
                          </p:cTn>
                        </p:par>
                        <p:par>
                          <p:cTn id="272" fill="hold">
                            <p:stCondLst>
                              <p:cond delay="4750"/>
                            </p:stCondLst>
                            <p:childTnLst>
                              <p:par>
                                <p:cTn id="273" presetID="10" presetClass="entr" presetSubtype="0" fill="hold" nodeType="afterEffect">
                                  <p:stCondLst>
                                    <p:cond delay="0"/>
                                  </p:stCondLst>
                                  <p:childTnLst>
                                    <p:set>
                                      <p:cBhvr>
                                        <p:cTn id="274" dur="1" fill="hold">
                                          <p:stCondLst>
                                            <p:cond delay="0"/>
                                          </p:stCondLst>
                                        </p:cTn>
                                        <p:tgtEl>
                                          <p:spTgt spid="325"/>
                                        </p:tgtEl>
                                        <p:attrNameLst>
                                          <p:attrName>style.visibility</p:attrName>
                                        </p:attrNameLst>
                                      </p:cBhvr>
                                      <p:to>
                                        <p:strVal val="visible"/>
                                      </p:to>
                                    </p:set>
                                    <p:animEffect transition="in" filter="fade">
                                      <p:cBhvr>
                                        <p:cTn id="275" dur="50"/>
                                        <p:tgtEl>
                                          <p:spTgt spid="325"/>
                                        </p:tgtEl>
                                      </p:cBhvr>
                                    </p:animEffect>
                                  </p:childTnLst>
                                </p:cTn>
                              </p:par>
                            </p:childTnLst>
                          </p:cTn>
                        </p:par>
                        <p:par>
                          <p:cTn id="276" fill="hold">
                            <p:stCondLst>
                              <p:cond delay="4800"/>
                            </p:stCondLst>
                            <p:childTnLst>
                              <p:par>
                                <p:cTn id="277" presetID="10" presetClass="entr" presetSubtype="0" fill="hold" nodeType="afterEffect">
                                  <p:stCondLst>
                                    <p:cond delay="0"/>
                                  </p:stCondLst>
                                  <p:childTnLst>
                                    <p:set>
                                      <p:cBhvr>
                                        <p:cTn id="278" dur="1" fill="hold">
                                          <p:stCondLst>
                                            <p:cond delay="0"/>
                                          </p:stCondLst>
                                        </p:cTn>
                                        <p:tgtEl>
                                          <p:spTgt spid="326"/>
                                        </p:tgtEl>
                                        <p:attrNameLst>
                                          <p:attrName>style.visibility</p:attrName>
                                        </p:attrNameLst>
                                      </p:cBhvr>
                                      <p:to>
                                        <p:strVal val="visible"/>
                                      </p:to>
                                    </p:set>
                                    <p:animEffect transition="in" filter="fade">
                                      <p:cBhvr>
                                        <p:cTn id="279" dur="50"/>
                                        <p:tgtEl>
                                          <p:spTgt spid="326"/>
                                        </p:tgtEl>
                                      </p:cBhvr>
                                    </p:animEffect>
                                  </p:childTnLst>
                                </p:cTn>
                              </p:par>
                            </p:childTnLst>
                          </p:cTn>
                        </p:par>
                        <p:par>
                          <p:cTn id="280" fill="hold">
                            <p:stCondLst>
                              <p:cond delay="4850"/>
                            </p:stCondLst>
                            <p:childTnLst>
                              <p:par>
                                <p:cTn id="281" presetID="10" presetClass="entr" presetSubtype="0" fill="hold" grpId="0" nodeType="afterEffect">
                                  <p:stCondLst>
                                    <p:cond delay="0"/>
                                  </p:stCondLst>
                                  <p:childTnLst>
                                    <p:set>
                                      <p:cBhvr>
                                        <p:cTn id="282" dur="1" fill="hold">
                                          <p:stCondLst>
                                            <p:cond delay="0"/>
                                          </p:stCondLst>
                                        </p:cTn>
                                        <p:tgtEl>
                                          <p:spTgt spid="328"/>
                                        </p:tgtEl>
                                        <p:attrNameLst>
                                          <p:attrName>style.visibility</p:attrName>
                                        </p:attrNameLst>
                                      </p:cBhvr>
                                      <p:to>
                                        <p:strVal val="visible"/>
                                      </p:to>
                                    </p:set>
                                    <p:animEffect transition="in" filter="fade">
                                      <p:cBhvr>
                                        <p:cTn id="283" dur="50"/>
                                        <p:tgtEl>
                                          <p:spTgt spid="328"/>
                                        </p:tgtEl>
                                      </p:cBhvr>
                                    </p:animEffect>
                                  </p:childTnLst>
                                </p:cTn>
                              </p:par>
                            </p:childTnLst>
                          </p:cTn>
                        </p:par>
                        <p:par>
                          <p:cTn id="284" fill="hold">
                            <p:stCondLst>
                              <p:cond delay="4900"/>
                            </p:stCondLst>
                            <p:childTnLst>
                              <p:par>
                                <p:cTn id="285" presetID="10" presetClass="entr" presetSubtype="0" fill="hold" nodeType="afterEffect">
                                  <p:stCondLst>
                                    <p:cond delay="0"/>
                                  </p:stCondLst>
                                  <p:childTnLst>
                                    <p:set>
                                      <p:cBhvr>
                                        <p:cTn id="286" dur="1" fill="hold">
                                          <p:stCondLst>
                                            <p:cond delay="0"/>
                                          </p:stCondLst>
                                        </p:cTn>
                                        <p:tgtEl>
                                          <p:spTgt spid="329"/>
                                        </p:tgtEl>
                                        <p:attrNameLst>
                                          <p:attrName>style.visibility</p:attrName>
                                        </p:attrNameLst>
                                      </p:cBhvr>
                                      <p:to>
                                        <p:strVal val="visible"/>
                                      </p:to>
                                    </p:set>
                                    <p:animEffect transition="in" filter="fade">
                                      <p:cBhvr>
                                        <p:cTn id="287" dur="50"/>
                                        <p:tgtEl>
                                          <p:spTgt spid="329"/>
                                        </p:tgtEl>
                                      </p:cBhvr>
                                    </p:animEffect>
                                  </p:childTnLst>
                                </p:cTn>
                              </p:par>
                            </p:childTnLst>
                          </p:cTn>
                        </p:par>
                        <p:par>
                          <p:cTn id="288" fill="hold">
                            <p:stCondLst>
                              <p:cond delay="4950"/>
                            </p:stCondLst>
                            <p:childTnLst>
                              <p:par>
                                <p:cTn id="289" presetID="10" presetClass="entr" presetSubtype="0" fill="hold" nodeType="afterEffect">
                                  <p:stCondLst>
                                    <p:cond delay="0"/>
                                  </p:stCondLst>
                                  <p:childTnLst>
                                    <p:set>
                                      <p:cBhvr>
                                        <p:cTn id="290" dur="1" fill="hold">
                                          <p:stCondLst>
                                            <p:cond delay="0"/>
                                          </p:stCondLst>
                                        </p:cTn>
                                        <p:tgtEl>
                                          <p:spTgt spid="330"/>
                                        </p:tgtEl>
                                        <p:attrNameLst>
                                          <p:attrName>style.visibility</p:attrName>
                                        </p:attrNameLst>
                                      </p:cBhvr>
                                      <p:to>
                                        <p:strVal val="visible"/>
                                      </p:to>
                                    </p:set>
                                    <p:animEffect transition="in" filter="fade">
                                      <p:cBhvr>
                                        <p:cTn id="291" dur="50"/>
                                        <p:tgtEl>
                                          <p:spTgt spid="330"/>
                                        </p:tgtEl>
                                      </p:cBhvr>
                                    </p:animEffect>
                                  </p:childTnLst>
                                </p:cTn>
                              </p:par>
                            </p:childTnLst>
                          </p:cTn>
                        </p:par>
                        <p:par>
                          <p:cTn id="292" fill="hold">
                            <p:stCondLst>
                              <p:cond delay="5000"/>
                            </p:stCondLst>
                            <p:childTnLst>
                              <p:par>
                                <p:cTn id="293" presetID="10" presetClass="entr" presetSubtype="0" fill="hold" grpId="0" nodeType="afterEffect">
                                  <p:stCondLst>
                                    <p:cond delay="0"/>
                                  </p:stCondLst>
                                  <p:childTnLst>
                                    <p:set>
                                      <p:cBhvr>
                                        <p:cTn id="294" dur="1" fill="hold">
                                          <p:stCondLst>
                                            <p:cond delay="0"/>
                                          </p:stCondLst>
                                        </p:cTn>
                                        <p:tgtEl>
                                          <p:spTgt spid="487"/>
                                        </p:tgtEl>
                                        <p:attrNameLst>
                                          <p:attrName>style.visibility</p:attrName>
                                        </p:attrNameLst>
                                      </p:cBhvr>
                                      <p:to>
                                        <p:strVal val="visible"/>
                                      </p:to>
                                    </p:set>
                                    <p:animEffect transition="in" filter="fade">
                                      <p:cBhvr>
                                        <p:cTn id="295" dur="50"/>
                                        <p:tgtEl>
                                          <p:spTgt spid="487"/>
                                        </p:tgtEl>
                                      </p:cBhvr>
                                    </p:animEffect>
                                  </p:childTnLst>
                                </p:cTn>
                              </p:par>
                            </p:childTnLst>
                          </p:cTn>
                        </p:par>
                        <p:par>
                          <p:cTn id="296" fill="hold">
                            <p:stCondLst>
                              <p:cond delay="5050"/>
                            </p:stCondLst>
                            <p:childTnLst>
                              <p:par>
                                <p:cTn id="297" presetID="10" presetClass="entr" presetSubtype="0" fill="hold" nodeType="afterEffect">
                                  <p:stCondLst>
                                    <p:cond delay="0"/>
                                  </p:stCondLst>
                                  <p:childTnLst>
                                    <p:set>
                                      <p:cBhvr>
                                        <p:cTn id="298" dur="1" fill="hold">
                                          <p:stCondLst>
                                            <p:cond delay="0"/>
                                          </p:stCondLst>
                                        </p:cTn>
                                        <p:tgtEl>
                                          <p:spTgt spid="491"/>
                                        </p:tgtEl>
                                        <p:attrNameLst>
                                          <p:attrName>style.visibility</p:attrName>
                                        </p:attrNameLst>
                                      </p:cBhvr>
                                      <p:to>
                                        <p:strVal val="visible"/>
                                      </p:to>
                                    </p:set>
                                    <p:animEffect transition="in" filter="fade">
                                      <p:cBhvr>
                                        <p:cTn id="299" dur="50"/>
                                        <p:tgtEl>
                                          <p:spTgt spid="491"/>
                                        </p:tgtEl>
                                      </p:cBhvr>
                                    </p:animEffect>
                                  </p:childTnLst>
                                </p:cTn>
                              </p:par>
                            </p:childTnLst>
                          </p:cTn>
                        </p:par>
                        <p:par>
                          <p:cTn id="300" fill="hold">
                            <p:stCondLst>
                              <p:cond delay="5100"/>
                            </p:stCondLst>
                            <p:childTnLst>
                              <p:par>
                                <p:cTn id="301" presetID="10" presetClass="entr" presetSubtype="0" fill="hold" nodeType="afterEffect">
                                  <p:stCondLst>
                                    <p:cond delay="0"/>
                                  </p:stCondLst>
                                  <p:childTnLst>
                                    <p:set>
                                      <p:cBhvr>
                                        <p:cTn id="302" dur="1" fill="hold">
                                          <p:stCondLst>
                                            <p:cond delay="0"/>
                                          </p:stCondLst>
                                        </p:cTn>
                                        <p:tgtEl>
                                          <p:spTgt spid="488"/>
                                        </p:tgtEl>
                                        <p:attrNameLst>
                                          <p:attrName>style.visibility</p:attrName>
                                        </p:attrNameLst>
                                      </p:cBhvr>
                                      <p:to>
                                        <p:strVal val="visible"/>
                                      </p:to>
                                    </p:set>
                                    <p:animEffect transition="in" filter="fade">
                                      <p:cBhvr>
                                        <p:cTn id="303" dur="50"/>
                                        <p:tgtEl>
                                          <p:spTgt spid="488"/>
                                        </p:tgtEl>
                                      </p:cBhvr>
                                    </p:animEffect>
                                  </p:childTnLst>
                                </p:cTn>
                              </p:par>
                            </p:childTnLst>
                          </p:cTn>
                        </p:par>
                        <p:par>
                          <p:cTn id="304" fill="hold">
                            <p:stCondLst>
                              <p:cond delay="5150"/>
                            </p:stCondLst>
                            <p:childTnLst>
                              <p:par>
                                <p:cTn id="305" presetID="10" presetClass="entr" presetSubtype="0" fill="hold" grpId="0" nodeType="afterEffect">
                                  <p:stCondLst>
                                    <p:cond delay="0"/>
                                  </p:stCondLst>
                                  <p:childTnLst>
                                    <p:set>
                                      <p:cBhvr>
                                        <p:cTn id="306" dur="1" fill="hold">
                                          <p:stCondLst>
                                            <p:cond delay="0"/>
                                          </p:stCondLst>
                                        </p:cTn>
                                        <p:tgtEl>
                                          <p:spTgt spid="346"/>
                                        </p:tgtEl>
                                        <p:attrNameLst>
                                          <p:attrName>style.visibility</p:attrName>
                                        </p:attrNameLst>
                                      </p:cBhvr>
                                      <p:to>
                                        <p:strVal val="visible"/>
                                      </p:to>
                                    </p:set>
                                    <p:animEffect transition="in" filter="fade">
                                      <p:cBhvr>
                                        <p:cTn id="307" dur="50"/>
                                        <p:tgtEl>
                                          <p:spTgt spid="346"/>
                                        </p:tgtEl>
                                      </p:cBhvr>
                                    </p:animEffect>
                                  </p:childTnLst>
                                </p:cTn>
                              </p:par>
                            </p:childTnLst>
                          </p:cTn>
                        </p:par>
                        <p:par>
                          <p:cTn id="308" fill="hold">
                            <p:stCondLst>
                              <p:cond delay="5200"/>
                            </p:stCondLst>
                            <p:childTnLst>
                              <p:par>
                                <p:cTn id="309" presetID="10" presetClass="entr" presetSubtype="0" fill="hold" nodeType="afterEffect">
                                  <p:stCondLst>
                                    <p:cond delay="0"/>
                                  </p:stCondLst>
                                  <p:childTnLst>
                                    <p:set>
                                      <p:cBhvr>
                                        <p:cTn id="310" dur="1" fill="hold">
                                          <p:stCondLst>
                                            <p:cond delay="0"/>
                                          </p:stCondLst>
                                        </p:cTn>
                                        <p:tgtEl>
                                          <p:spTgt spid="349"/>
                                        </p:tgtEl>
                                        <p:attrNameLst>
                                          <p:attrName>style.visibility</p:attrName>
                                        </p:attrNameLst>
                                      </p:cBhvr>
                                      <p:to>
                                        <p:strVal val="visible"/>
                                      </p:to>
                                    </p:set>
                                    <p:animEffect transition="in" filter="fade">
                                      <p:cBhvr>
                                        <p:cTn id="311" dur="50"/>
                                        <p:tgtEl>
                                          <p:spTgt spid="349"/>
                                        </p:tgtEl>
                                      </p:cBhvr>
                                    </p:animEffect>
                                  </p:childTnLst>
                                </p:cTn>
                              </p:par>
                            </p:childTnLst>
                          </p:cTn>
                        </p:par>
                        <p:par>
                          <p:cTn id="312" fill="hold">
                            <p:stCondLst>
                              <p:cond delay="5250"/>
                            </p:stCondLst>
                            <p:childTnLst>
                              <p:par>
                                <p:cTn id="313" presetID="10" presetClass="entr" presetSubtype="0" fill="hold" nodeType="afterEffect">
                                  <p:stCondLst>
                                    <p:cond delay="0"/>
                                  </p:stCondLst>
                                  <p:childTnLst>
                                    <p:set>
                                      <p:cBhvr>
                                        <p:cTn id="314" dur="1" fill="hold">
                                          <p:stCondLst>
                                            <p:cond delay="0"/>
                                          </p:stCondLst>
                                        </p:cTn>
                                        <p:tgtEl>
                                          <p:spTgt spid="347"/>
                                        </p:tgtEl>
                                        <p:attrNameLst>
                                          <p:attrName>style.visibility</p:attrName>
                                        </p:attrNameLst>
                                      </p:cBhvr>
                                      <p:to>
                                        <p:strVal val="visible"/>
                                      </p:to>
                                    </p:set>
                                    <p:animEffect transition="in" filter="fade">
                                      <p:cBhvr>
                                        <p:cTn id="315" dur="50"/>
                                        <p:tgtEl>
                                          <p:spTgt spid="347"/>
                                        </p:tgtEl>
                                      </p:cBhvr>
                                    </p:animEffect>
                                  </p:childTnLst>
                                </p:cTn>
                              </p:par>
                            </p:childTnLst>
                          </p:cTn>
                        </p:par>
                        <p:par>
                          <p:cTn id="316" fill="hold">
                            <p:stCondLst>
                              <p:cond delay="5300"/>
                            </p:stCondLst>
                            <p:childTnLst>
                              <p:par>
                                <p:cTn id="317" presetID="10" presetClass="entr" presetSubtype="0" fill="hold" nodeType="afterEffect">
                                  <p:stCondLst>
                                    <p:cond delay="0"/>
                                  </p:stCondLst>
                                  <p:childTnLst>
                                    <p:set>
                                      <p:cBhvr>
                                        <p:cTn id="318" dur="1" fill="hold">
                                          <p:stCondLst>
                                            <p:cond delay="0"/>
                                          </p:stCondLst>
                                        </p:cTn>
                                        <p:tgtEl>
                                          <p:spTgt spid="348"/>
                                        </p:tgtEl>
                                        <p:attrNameLst>
                                          <p:attrName>style.visibility</p:attrName>
                                        </p:attrNameLst>
                                      </p:cBhvr>
                                      <p:to>
                                        <p:strVal val="visible"/>
                                      </p:to>
                                    </p:set>
                                    <p:animEffect transition="in" filter="fade">
                                      <p:cBhvr>
                                        <p:cTn id="319" dur="50"/>
                                        <p:tgtEl>
                                          <p:spTgt spid="348"/>
                                        </p:tgtEl>
                                      </p:cBhvr>
                                    </p:animEffect>
                                  </p:childTnLst>
                                </p:cTn>
                              </p:par>
                            </p:childTnLst>
                          </p:cTn>
                        </p:par>
                        <p:par>
                          <p:cTn id="320" fill="hold">
                            <p:stCondLst>
                              <p:cond delay="5350"/>
                            </p:stCondLst>
                            <p:childTnLst>
                              <p:par>
                                <p:cTn id="321" presetID="10" presetClass="entr" presetSubtype="0" fill="hold" grpId="0" nodeType="afterEffect">
                                  <p:stCondLst>
                                    <p:cond delay="0"/>
                                  </p:stCondLst>
                                  <p:childTnLst>
                                    <p:set>
                                      <p:cBhvr>
                                        <p:cTn id="322" dur="1" fill="hold">
                                          <p:stCondLst>
                                            <p:cond delay="0"/>
                                          </p:stCondLst>
                                        </p:cTn>
                                        <p:tgtEl>
                                          <p:spTgt spid="352"/>
                                        </p:tgtEl>
                                        <p:attrNameLst>
                                          <p:attrName>style.visibility</p:attrName>
                                        </p:attrNameLst>
                                      </p:cBhvr>
                                      <p:to>
                                        <p:strVal val="visible"/>
                                      </p:to>
                                    </p:set>
                                    <p:animEffect transition="in" filter="fade">
                                      <p:cBhvr>
                                        <p:cTn id="323" dur="50"/>
                                        <p:tgtEl>
                                          <p:spTgt spid="352"/>
                                        </p:tgtEl>
                                      </p:cBhvr>
                                    </p:animEffect>
                                  </p:childTnLst>
                                </p:cTn>
                              </p:par>
                            </p:childTnLst>
                          </p:cTn>
                        </p:par>
                        <p:par>
                          <p:cTn id="324" fill="hold">
                            <p:stCondLst>
                              <p:cond delay="5400"/>
                            </p:stCondLst>
                            <p:childTnLst>
                              <p:par>
                                <p:cTn id="325" presetID="10" presetClass="entr" presetSubtype="0" fill="hold" nodeType="afterEffect">
                                  <p:stCondLst>
                                    <p:cond delay="0"/>
                                  </p:stCondLst>
                                  <p:childTnLst>
                                    <p:set>
                                      <p:cBhvr>
                                        <p:cTn id="326" dur="1" fill="hold">
                                          <p:stCondLst>
                                            <p:cond delay="0"/>
                                          </p:stCondLst>
                                        </p:cTn>
                                        <p:tgtEl>
                                          <p:spTgt spid="378"/>
                                        </p:tgtEl>
                                        <p:attrNameLst>
                                          <p:attrName>style.visibility</p:attrName>
                                        </p:attrNameLst>
                                      </p:cBhvr>
                                      <p:to>
                                        <p:strVal val="visible"/>
                                      </p:to>
                                    </p:set>
                                    <p:animEffect transition="in" filter="fade">
                                      <p:cBhvr>
                                        <p:cTn id="327" dur="50"/>
                                        <p:tgtEl>
                                          <p:spTgt spid="378"/>
                                        </p:tgtEl>
                                      </p:cBhvr>
                                    </p:animEffect>
                                  </p:childTnLst>
                                </p:cTn>
                              </p:par>
                            </p:childTnLst>
                          </p:cTn>
                        </p:par>
                        <p:par>
                          <p:cTn id="328" fill="hold">
                            <p:stCondLst>
                              <p:cond delay="5450"/>
                            </p:stCondLst>
                            <p:childTnLst>
                              <p:par>
                                <p:cTn id="329" presetID="10" presetClass="entr" presetSubtype="0" fill="hold" nodeType="afterEffect">
                                  <p:stCondLst>
                                    <p:cond delay="0"/>
                                  </p:stCondLst>
                                  <p:childTnLst>
                                    <p:set>
                                      <p:cBhvr>
                                        <p:cTn id="330" dur="1" fill="hold">
                                          <p:stCondLst>
                                            <p:cond delay="0"/>
                                          </p:stCondLst>
                                        </p:cTn>
                                        <p:tgtEl>
                                          <p:spTgt spid="379"/>
                                        </p:tgtEl>
                                        <p:attrNameLst>
                                          <p:attrName>style.visibility</p:attrName>
                                        </p:attrNameLst>
                                      </p:cBhvr>
                                      <p:to>
                                        <p:strVal val="visible"/>
                                      </p:to>
                                    </p:set>
                                    <p:animEffect transition="in" filter="fade">
                                      <p:cBhvr>
                                        <p:cTn id="331" dur="50"/>
                                        <p:tgtEl>
                                          <p:spTgt spid="379"/>
                                        </p:tgtEl>
                                      </p:cBhvr>
                                    </p:animEffect>
                                  </p:childTnLst>
                                </p:cTn>
                              </p:par>
                            </p:childTnLst>
                          </p:cTn>
                        </p:par>
                        <p:par>
                          <p:cTn id="332" fill="hold">
                            <p:stCondLst>
                              <p:cond delay="5500"/>
                            </p:stCondLst>
                            <p:childTnLst>
                              <p:par>
                                <p:cTn id="333" presetID="10" presetClass="entr" presetSubtype="0" fill="hold" nodeType="afterEffect">
                                  <p:stCondLst>
                                    <p:cond delay="0"/>
                                  </p:stCondLst>
                                  <p:childTnLst>
                                    <p:set>
                                      <p:cBhvr>
                                        <p:cTn id="334" dur="1" fill="hold">
                                          <p:stCondLst>
                                            <p:cond delay="0"/>
                                          </p:stCondLst>
                                        </p:cTn>
                                        <p:tgtEl>
                                          <p:spTgt spid="391"/>
                                        </p:tgtEl>
                                        <p:attrNameLst>
                                          <p:attrName>style.visibility</p:attrName>
                                        </p:attrNameLst>
                                      </p:cBhvr>
                                      <p:to>
                                        <p:strVal val="visible"/>
                                      </p:to>
                                    </p:set>
                                    <p:animEffect transition="in" filter="fade">
                                      <p:cBhvr>
                                        <p:cTn id="335" dur="50"/>
                                        <p:tgtEl>
                                          <p:spTgt spid="391"/>
                                        </p:tgtEl>
                                      </p:cBhvr>
                                    </p:animEffect>
                                  </p:childTnLst>
                                </p:cTn>
                              </p:par>
                            </p:childTnLst>
                          </p:cTn>
                        </p:par>
                        <p:par>
                          <p:cTn id="336" fill="hold">
                            <p:stCondLst>
                              <p:cond delay="5550"/>
                            </p:stCondLst>
                            <p:childTnLst>
                              <p:par>
                                <p:cTn id="337" presetID="10" presetClass="entr" presetSubtype="0" fill="hold" nodeType="afterEffect">
                                  <p:stCondLst>
                                    <p:cond delay="0"/>
                                  </p:stCondLst>
                                  <p:childTnLst>
                                    <p:set>
                                      <p:cBhvr>
                                        <p:cTn id="338" dur="1" fill="hold">
                                          <p:stCondLst>
                                            <p:cond delay="0"/>
                                          </p:stCondLst>
                                        </p:cTn>
                                        <p:tgtEl>
                                          <p:spTgt spid="403"/>
                                        </p:tgtEl>
                                        <p:attrNameLst>
                                          <p:attrName>style.visibility</p:attrName>
                                        </p:attrNameLst>
                                      </p:cBhvr>
                                      <p:to>
                                        <p:strVal val="visible"/>
                                      </p:to>
                                    </p:set>
                                    <p:animEffect transition="in" filter="fade">
                                      <p:cBhvr>
                                        <p:cTn id="339" dur="50"/>
                                        <p:tgtEl>
                                          <p:spTgt spid="403"/>
                                        </p:tgtEl>
                                      </p:cBhvr>
                                    </p:animEffect>
                                  </p:childTnLst>
                                </p:cTn>
                              </p:par>
                            </p:childTnLst>
                          </p:cTn>
                        </p:par>
                        <p:par>
                          <p:cTn id="340" fill="hold">
                            <p:stCondLst>
                              <p:cond delay="5600"/>
                            </p:stCondLst>
                            <p:childTnLst>
                              <p:par>
                                <p:cTn id="341" presetID="10" presetClass="entr" presetSubtype="0" fill="hold" nodeType="afterEffect">
                                  <p:stCondLst>
                                    <p:cond delay="0"/>
                                  </p:stCondLst>
                                  <p:childTnLst>
                                    <p:set>
                                      <p:cBhvr>
                                        <p:cTn id="342" dur="1" fill="hold">
                                          <p:stCondLst>
                                            <p:cond delay="0"/>
                                          </p:stCondLst>
                                        </p:cTn>
                                        <p:tgtEl>
                                          <p:spTgt spid="415"/>
                                        </p:tgtEl>
                                        <p:attrNameLst>
                                          <p:attrName>style.visibility</p:attrName>
                                        </p:attrNameLst>
                                      </p:cBhvr>
                                      <p:to>
                                        <p:strVal val="visible"/>
                                      </p:to>
                                    </p:set>
                                    <p:animEffect transition="in" filter="fade">
                                      <p:cBhvr>
                                        <p:cTn id="343" dur="50"/>
                                        <p:tgtEl>
                                          <p:spTgt spid="415"/>
                                        </p:tgtEl>
                                      </p:cBhvr>
                                    </p:animEffect>
                                  </p:childTnLst>
                                </p:cTn>
                              </p:par>
                            </p:childTnLst>
                          </p:cTn>
                        </p:par>
                        <p:par>
                          <p:cTn id="344" fill="hold">
                            <p:stCondLst>
                              <p:cond delay="5650"/>
                            </p:stCondLst>
                            <p:childTnLst>
                              <p:par>
                                <p:cTn id="345" presetID="10" presetClass="entr" presetSubtype="0" fill="hold" nodeType="afterEffect">
                                  <p:stCondLst>
                                    <p:cond delay="0"/>
                                  </p:stCondLst>
                                  <p:childTnLst>
                                    <p:set>
                                      <p:cBhvr>
                                        <p:cTn id="346" dur="1" fill="hold">
                                          <p:stCondLst>
                                            <p:cond delay="0"/>
                                          </p:stCondLst>
                                        </p:cTn>
                                        <p:tgtEl>
                                          <p:spTgt spid="427"/>
                                        </p:tgtEl>
                                        <p:attrNameLst>
                                          <p:attrName>style.visibility</p:attrName>
                                        </p:attrNameLst>
                                      </p:cBhvr>
                                      <p:to>
                                        <p:strVal val="visible"/>
                                      </p:to>
                                    </p:set>
                                    <p:animEffect transition="in" filter="fade">
                                      <p:cBhvr>
                                        <p:cTn id="347" dur="50"/>
                                        <p:tgtEl>
                                          <p:spTgt spid="427"/>
                                        </p:tgtEl>
                                      </p:cBhvr>
                                    </p:animEffect>
                                  </p:childTnLst>
                                </p:cTn>
                              </p:par>
                            </p:childTnLst>
                          </p:cTn>
                        </p:par>
                        <p:par>
                          <p:cTn id="348" fill="hold">
                            <p:stCondLst>
                              <p:cond delay="5700"/>
                            </p:stCondLst>
                            <p:childTnLst>
                              <p:par>
                                <p:cTn id="349" presetID="10" presetClass="entr" presetSubtype="0" fill="hold" grpId="0" nodeType="afterEffect">
                                  <p:stCondLst>
                                    <p:cond delay="0"/>
                                  </p:stCondLst>
                                  <p:childTnLst>
                                    <p:set>
                                      <p:cBhvr>
                                        <p:cTn id="350" dur="1" fill="hold">
                                          <p:stCondLst>
                                            <p:cond delay="0"/>
                                          </p:stCondLst>
                                        </p:cTn>
                                        <p:tgtEl>
                                          <p:spTgt spid="351"/>
                                        </p:tgtEl>
                                        <p:attrNameLst>
                                          <p:attrName>style.visibility</p:attrName>
                                        </p:attrNameLst>
                                      </p:cBhvr>
                                      <p:to>
                                        <p:strVal val="visible"/>
                                      </p:to>
                                    </p:set>
                                    <p:animEffect transition="in" filter="fade">
                                      <p:cBhvr>
                                        <p:cTn id="351" dur="50"/>
                                        <p:tgtEl>
                                          <p:spTgt spid="351"/>
                                        </p:tgtEl>
                                      </p:cBhvr>
                                    </p:animEffect>
                                  </p:childTnLst>
                                </p:cTn>
                              </p:par>
                            </p:childTnLst>
                          </p:cTn>
                        </p:par>
                        <p:par>
                          <p:cTn id="352" fill="hold">
                            <p:stCondLst>
                              <p:cond delay="5750"/>
                            </p:stCondLst>
                            <p:childTnLst>
                              <p:par>
                                <p:cTn id="353" presetID="10" presetClass="entr" presetSubtype="0" fill="hold" nodeType="afterEffect">
                                  <p:stCondLst>
                                    <p:cond delay="0"/>
                                  </p:stCondLst>
                                  <p:childTnLst>
                                    <p:set>
                                      <p:cBhvr>
                                        <p:cTn id="354" dur="1" fill="hold">
                                          <p:stCondLst>
                                            <p:cond delay="0"/>
                                          </p:stCondLst>
                                        </p:cTn>
                                        <p:tgtEl>
                                          <p:spTgt spid="333"/>
                                        </p:tgtEl>
                                        <p:attrNameLst>
                                          <p:attrName>style.visibility</p:attrName>
                                        </p:attrNameLst>
                                      </p:cBhvr>
                                      <p:to>
                                        <p:strVal val="visible"/>
                                      </p:to>
                                    </p:set>
                                    <p:animEffect transition="in" filter="fade">
                                      <p:cBhvr>
                                        <p:cTn id="355" dur="50"/>
                                        <p:tgtEl>
                                          <p:spTgt spid="333"/>
                                        </p:tgtEl>
                                      </p:cBhvr>
                                    </p:animEffect>
                                  </p:childTnLst>
                                </p:cTn>
                              </p:par>
                            </p:childTnLst>
                          </p:cTn>
                        </p:par>
                        <p:par>
                          <p:cTn id="356" fill="hold">
                            <p:stCondLst>
                              <p:cond delay="5800"/>
                            </p:stCondLst>
                            <p:childTnLst>
                              <p:par>
                                <p:cTn id="357" presetID="53" presetClass="entr" presetSubtype="16" fill="hold" nodeType="afterEffect">
                                  <p:stCondLst>
                                    <p:cond delay="0"/>
                                  </p:stCondLst>
                                  <p:childTnLst>
                                    <p:set>
                                      <p:cBhvr>
                                        <p:cTn id="358" dur="1" fill="hold">
                                          <p:stCondLst>
                                            <p:cond delay="0"/>
                                          </p:stCondLst>
                                        </p:cTn>
                                        <p:tgtEl>
                                          <p:spTgt spid="476"/>
                                        </p:tgtEl>
                                        <p:attrNameLst>
                                          <p:attrName>style.visibility</p:attrName>
                                        </p:attrNameLst>
                                      </p:cBhvr>
                                      <p:to>
                                        <p:strVal val="visible"/>
                                      </p:to>
                                    </p:set>
                                    <p:anim calcmode="lin" valueType="num">
                                      <p:cBhvr>
                                        <p:cTn id="359" dur="200" fill="hold"/>
                                        <p:tgtEl>
                                          <p:spTgt spid="476"/>
                                        </p:tgtEl>
                                        <p:attrNameLst>
                                          <p:attrName>ppt_w</p:attrName>
                                        </p:attrNameLst>
                                      </p:cBhvr>
                                      <p:tavLst>
                                        <p:tav tm="0">
                                          <p:val>
                                            <p:fltVal val="0"/>
                                          </p:val>
                                        </p:tav>
                                        <p:tav tm="100000">
                                          <p:val>
                                            <p:strVal val="#ppt_w"/>
                                          </p:val>
                                        </p:tav>
                                      </p:tavLst>
                                    </p:anim>
                                    <p:anim calcmode="lin" valueType="num">
                                      <p:cBhvr>
                                        <p:cTn id="360" dur="200" fill="hold"/>
                                        <p:tgtEl>
                                          <p:spTgt spid="476"/>
                                        </p:tgtEl>
                                        <p:attrNameLst>
                                          <p:attrName>ppt_h</p:attrName>
                                        </p:attrNameLst>
                                      </p:cBhvr>
                                      <p:tavLst>
                                        <p:tav tm="0">
                                          <p:val>
                                            <p:fltVal val="0"/>
                                          </p:val>
                                        </p:tav>
                                        <p:tav tm="100000">
                                          <p:val>
                                            <p:strVal val="#ppt_h"/>
                                          </p:val>
                                        </p:tav>
                                      </p:tavLst>
                                    </p:anim>
                                    <p:animEffect transition="in" filter="fade">
                                      <p:cBhvr>
                                        <p:cTn id="361" dur="2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P spid="8" grpId="0" animBg="1"/>
      <p:bldP spid="265" grpId="0" animBg="1"/>
      <p:bldP spid="293" grpId="0" animBg="1"/>
      <p:bldP spid="10" grpId="0" animBg="1"/>
      <p:bldP spid="79" grpId="0" animBg="1"/>
      <p:bldP spid="62" grpId="0" animBg="1"/>
      <p:bldP spid="69" grpId="0" animBg="1"/>
      <p:bldP spid="80" grpId="0" animBg="1"/>
      <p:bldP spid="81" grpId="0" animBg="1"/>
      <p:bldP spid="82" grpId="0" animBg="1"/>
      <p:bldP spid="74" grpId="0" animBg="1"/>
      <p:bldP spid="3" grpId="0" animBg="1"/>
      <p:bldP spid="4" grpId="0" animBg="1"/>
      <p:bldP spid="39" grpId="0" animBg="1"/>
      <p:bldP spid="50" grpId="0" animBg="1"/>
      <p:bldP spid="41" grpId="0" animBg="1"/>
      <p:bldP spid="43" grpId="0" animBg="1"/>
      <p:bldP spid="45" grpId="0" animBg="1"/>
      <p:bldP spid="52" grpId="0" animBg="1"/>
      <p:bldP spid="55" grpId="0" animBg="1"/>
      <p:bldP spid="57" grpId="0" animBg="1"/>
      <p:bldP spid="59" grpId="0" animBg="1"/>
      <p:bldP spid="61" grpId="0" animBg="1"/>
      <p:bldP spid="11" grpId="0" animBg="1"/>
      <p:bldP spid="12" grpId="0" animBg="1"/>
      <p:bldP spid="16" grpId="0" animBg="1"/>
      <p:bldP spid="246" grpId="0" animBg="1"/>
      <p:bldP spid="294" grpId="0" animBg="1"/>
      <p:bldP spid="316" grpId="0" animBg="1"/>
      <p:bldP spid="317" grpId="0" animBg="1"/>
      <p:bldP spid="328" grpId="0" animBg="1"/>
      <p:bldP spid="346" grpId="0" animBg="1"/>
      <p:bldP spid="352" grpId="0" animBg="1"/>
      <p:bldP spid="351" grpId="0" animBg="1"/>
      <p:bldP spid="4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34CBF-1D5C-D3CA-D0CD-D401737C9D39}"/>
              </a:ext>
            </a:extLst>
          </p:cNvPr>
          <p:cNvPicPr>
            <a:picLocks noChangeAspect="1"/>
          </p:cNvPicPr>
          <p:nvPr/>
        </p:nvPicPr>
        <p:blipFill>
          <a:blip r:embed="rId3"/>
          <a:stretch>
            <a:fillRect/>
          </a:stretch>
        </p:blipFill>
        <p:spPr>
          <a:xfrm>
            <a:off x="1" y="0"/>
            <a:ext cx="12191999" cy="6858000"/>
          </a:xfrm>
          <a:prstGeom prst="rect">
            <a:avLst/>
          </a:prstGeom>
        </p:spPr>
      </p:pic>
      <p:pic>
        <p:nvPicPr>
          <p:cNvPr id="4" name="Picture 3">
            <a:extLst>
              <a:ext uri="{FF2B5EF4-FFF2-40B4-BE49-F238E27FC236}">
                <a16:creationId xmlns:a16="http://schemas.microsoft.com/office/drawing/2014/main" id="{40353277-DBDE-D30A-88E5-EC517C11DF3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1999" cy="6858000"/>
          </a:xfrm>
          <a:prstGeom prst="rect">
            <a:avLst/>
          </a:prstGeom>
        </p:spPr>
      </p:pic>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30863"/>
            <a:ext cx="11384116" cy="8997089"/>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4424979 h 7072089"/>
              <a:gd name="connsiteX1" fmla="*/ 1748659 w 10055196"/>
              <a:gd name="connsiteY1" fmla="*/ 7055597 h 7072089"/>
              <a:gd name="connsiteX2" fmla="*/ 10055196 w 10055196"/>
              <a:gd name="connsiteY2" fmla="*/ 7072089 h 7072089"/>
              <a:gd name="connsiteX3" fmla="*/ 4036380 w 10055196"/>
              <a:gd name="connsiteY3" fmla="*/ 0 h 7072089"/>
              <a:gd name="connsiteX0" fmla="*/ 0 w 8927528"/>
              <a:gd name="connsiteY0" fmla="*/ 4424979 h 7055597"/>
              <a:gd name="connsiteX1" fmla="*/ 1748659 w 8927528"/>
              <a:gd name="connsiteY1" fmla="*/ 7055597 h 7055597"/>
              <a:gd name="connsiteX2" fmla="*/ 8927528 w 8927528"/>
              <a:gd name="connsiteY2" fmla="*/ 6667285 h 7055597"/>
              <a:gd name="connsiteX3" fmla="*/ 4036380 w 8927528"/>
              <a:gd name="connsiteY3" fmla="*/ 0 h 7055597"/>
            </a:gdLst>
            <a:ahLst/>
            <a:cxnLst>
              <a:cxn ang="0">
                <a:pos x="connsiteX0" y="connsiteY0"/>
              </a:cxn>
              <a:cxn ang="0">
                <a:pos x="connsiteX1" y="connsiteY1"/>
              </a:cxn>
              <a:cxn ang="0">
                <a:pos x="connsiteX2" y="connsiteY2"/>
              </a:cxn>
              <a:cxn ang="0">
                <a:pos x="connsiteX3" y="connsiteY3"/>
              </a:cxn>
            </a:cxnLst>
            <a:rect l="l" t="t" r="r" b="b"/>
            <a:pathLst>
              <a:path w="8927528" h="7055597">
                <a:moveTo>
                  <a:pt x="0" y="4424979"/>
                </a:moveTo>
                <a:lnTo>
                  <a:pt x="1748659" y="7055597"/>
                </a:lnTo>
                <a:lnTo>
                  <a:pt x="8927528" y="6667285"/>
                </a:lnTo>
                <a:cubicBezTo>
                  <a:pt x="7216185" y="4306067"/>
                  <a:pt x="5747723" y="2361218"/>
                  <a:pt x="4036380" y="0"/>
                </a:cubicBezTo>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5156639"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4" y="585788"/>
            <a:ext cx="515663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4181413"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12BD3">
                    <a:lumMod val="50000"/>
                    <a:lumOff val="50000"/>
                  </a:srgbClr>
                </a:solidFill>
                <a:effectLst/>
                <a:uLnTx/>
                <a:uFillTx/>
                <a:latin typeface="Consolas" panose="020B0609020204030204" pitchFamily="49" charset="0"/>
                <a:ea typeface="+mn-ea"/>
                <a:cs typeface="+mn-cs"/>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5639386"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5639386"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5639386"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4964931"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11" name="Graphic 310" descr="Angular">
            <a:extLst>
              <a:ext uri="{FF2B5EF4-FFF2-40B4-BE49-F238E27FC236}">
                <a16:creationId xmlns:a16="http://schemas.microsoft.com/office/drawing/2014/main" id="{EB7A04A7-784B-43AF-8159-8710E22EA1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016" y="2653269"/>
            <a:ext cx="955914" cy="1012814"/>
          </a:xfrm>
          <a:prstGeom prst="rect">
            <a:avLst/>
          </a:prstGeom>
        </p:spPr>
      </p:pic>
      <p:pic>
        <p:nvPicPr>
          <p:cNvPr id="312" name="Picture 311" descr="React">
            <a:extLst>
              <a:ext uri="{FF2B5EF4-FFF2-40B4-BE49-F238E27FC236}">
                <a16:creationId xmlns:a16="http://schemas.microsoft.com/office/drawing/2014/main" id="{1C2C33B4-F3D1-4FF2-B827-AA3FB978DB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6661" y="2504343"/>
            <a:ext cx="1855154" cy="1310666"/>
          </a:xfrm>
          <a:prstGeom prst="rect">
            <a:avLst/>
          </a:prstGeom>
        </p:spPr>
      </p:pic>
      <p:pic>
        <p:nvPicPr>
          <p:cNvPr id="313" name="Picture 312" descr="Vue">
            <a:extLst>
              <a:ext uri="{FF2B5EF4-FFF2-40B4-BE49-F238E27FC236}">
                <a16:creationId xmlns:a16="http://schemas.microsoft.com/office/drawing/2014/main" id="{5073BE3F-2011-4000-96E6-22303076F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8920" y="2686755"/>
            <a:ext cx="1091565" cy="945841"/>
          </a:xfrm>
          <a:prstGeom prst="rect">
            <a:avLst/>
          </a:prstGeom>
        </p:spPr>
      </p:pic>
      <p:sp>
        <p:nvSpPr>
          <p:cNvPr id="314" name="Rectangle 313">
            <a:extLst>
              <a:ext uri="{FF2B5EF4-FFF2-40B4-BE49-F238E27FC236}">
                <a16:creationId xmlns:a16="http://schemas.microsoft.com/office/drawing/2014/main" id="{B812A676-93C2-4B19-9896-641C2592A4BC}"/>
              </a:ext>
            </a:extLst>
          </p:cNvPr>
          <p:cNvSpPr/>
          <p:nvPr/>
        </p:nvSpPr>
        <p:spPr>
          <a:xfrm>
            <a:off x="1641016" y="4140746"/>
            <a:ext cx="3569470" cy="94584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srgbClr val="512BD3"/>
                </a:solidFill>
                <a:effectLst/>
                <a:uLnTx/>
                <a:uFillTx/>
                <a:latin typeface="Arial" panose="020B0604020202020204" pitchFamily="34" charset="0"/>
                <a:ea typeface="+mn-ea"/>
                <a:cs typeface="Arial" panose="020B0604020202020204" pitchFamily="34" charset="0"/>
              </a:rPr>
              <a:t>JS</a:t>
            </a:r>
          </a:p>
        </p:txBody>
      </p:sp>
    </p:spTree>
    <p:extLst>
      <p:ext uri="{BB962C8B-B14F-4D97-AF65-F5344CB8AC3E}">
        <p14:creationId xmlns:p14="http://schemas.microsoft.com/office/powerpoint/2010/main" val="2751239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400"/>
                                        <p:tgtEl>
                                          <p:spTgt spid="3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400"/>
                                        <p:tgtEl>
                                          <p:spTgt spid="31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400"/>
                                        <p:tgtEl>
                                          <p:spTgt spid="313"/>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4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00-E6FD-3858-A8EB-C87B18BA3D09}"/>
              </a:ext>
            </a:extLst>
          </p:cNvPr>
          <p:cNvPicPr>
            <a:picLocks noGrp="1" noRot="1" noChangeAspect="1" noMove="1" noResize="1" noEditPoints="1" noAdjustHandles="1" noChangeArrowheads="1" noChangeShapeType="1" noCrop="1"/>
          </p:cNvPicPr>
          <p:nvPr/>
        </p:nvPicPr>
        <p:blipFill>
          <a:blip r:embed="rId3"/>
          <a:stretch>
            <a:fillRect/>
          </a:stretch>
        </p:blipFill>
        <p:spPr>
          <a:xfrm>
            <a:off x="1" y="0"/>
            <a:ext cx="12191999" cy="6858000"/>
          </a:xfrm>
          <a:prstGeom prst="rect">
            <a:avLst/>
          </a:prstGeom>
        </p:spPr>
      </p:pic>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30863"/>
            <a:ext cx="11384116" cy="8997089"/>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4424979 h 7072089"/>
              <a:gd name="connsiteX1" fmla="*/ 1748659 w 10055196"/>
              <a:gd name="connsiteY1" fmla="*/ 7055597 h 7072089"/>
              <a:gd name="connsiteX2" fmla="*/ 10055196 w 10055196"/>
              <a:gd name="connsiteY2" fmla="*/ 7072089 h 7072089"/>
              <a:gd name="connsiteX3" fmla="*/ 4036380 w 10055196"/>
              <a:gd name="connsiteY3" fmla="*/ 0 h 7072089"/>
              <a:gd name="connsiteX0" fmla="*/ 0 w 8927528"/>
              <a:gd name="connsiteY0" fmla="*/ 4424979 h 7055597"/>
              <a:gd name="connsiteX1" fmla="*/ 1748659 w 8927528"/>
              <a:gd name="connsiteY1" fmla="*/ 7055597 h 7055597"/>
              <a:gd name="connsiteX2" fmla="*/ 8927528 w 8927528"/>
              <a:gd name="connsiteY2" fmla="*/ 6667285 h 7055597"/>
              <a:gd name="connsiteX3" fmla="*/ 4036380 w 8927528"/>
              <a:gd name="connsiteY3" fmla="*/ 0 h 7055597"/>
            </a:gdLst>
            <a:ahLst/>
            <a:cxnLst>
              <a:cxn ang="0">
                <a:pos x="connsiteX0" y="connsiteY0"/>
              </a:cxn>
              <a:cxn ang="0">
                <a:pos x="connsiteX1" y="connsiteY1"/>
              </a:cxn>
              <a:cxn ang="0">
                <a:pos x="connsiteX2" y="connsiteY2"/>
              </a:cxn>
              <a:cxn ang="0">
                <a:pos x="connsiteX3" y="connsiteY3"/>
              </a:cxn>
            </a:cxnLst>
            <a:rect l="l" t="t" r="r" b="b"/>
            <a:pathLst>
              <a:path w="8927528" h="7055597">
                <a:moveTo>
                  <a:pt x="0" y="4424979"/>
                </a:moveTo>
                <a:lnTo>
                  <a:pt x="1748659" y="7055597"/>
                </a:lnTo>
                <a:lnTo>
                  <a:pt x="8927528" y="6667285"/>
                </a:lnTo>
                <a:cubicBezTo>
                  <a:pt x="7216185" y="4306067"/>
                  <a:pt x="5747723" y="2361218"/>
                  <a:pt x="4036380" y="0"/>
                </a:cubicBezTo>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5156639"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4" y="585788"/>
            <a:ext cx="515663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4181413"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512BD3">
                    <a:lumMod val="50000"/>
                    <a:lumOff val="50000"/>
                  </a:srgbClr>
                </a:solidFill>
                <a:effectLst/>
                <a:uLnTx/>
                <a:uFillTx/>
                <a:latin typeface="Consolas" panose="020B0609020204030204" pitchFamily="49" charset="0"/>
                <a:ea typeface="+mn-ea"/>
                <a:cs typeface="+mn-cs"/>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5639386"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5639386"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5639386"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4964931"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12BD3"/>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descr="Blazor">
            <a:extLst>
              <a:ext uri="{FF2B5EF4-FFF2-40B4-BE49-F238E27FC236}">
                <a16:creationId xmlns:a16="http://schemas.microsoft.com/office/drawing/2014/main" id="{E6D67AFC-D042-46DA-8879-A27B59557191}"/>
              </a:ext>
            </a:extLst>
          </p:cNvPr>
          <p:cNvGrpSpPr/>
          <p:nvPr/>
        </p:nvGrpSpPr>
        <p:grpSpPr>
          <a:xfrm>
            <a:off x="1615837" y="2381382"/>
            <a:ext cx="3645267" cy="1211327"/>
            <a:chOff x="1932354" y="2333073"/>
            <a:chExt cx="3645267" cy="1211327"/>
          </a:xfrm>
        </p:grpSpPr>
        <p:sp>
          <p:nvSpPr>
            <p:cNvPr id="35" name="Rectangle 34">
              <a:extLst>
                <a:ext uri="{FF2B5EF4-FFF2-40B4-BE49-F238E27FC236}">
                  <a16:creationId xmlns:a16="http://schemas.microsoft.com/office/drawing/2014/main" id="{E4BAD314-FFA8-467E-8E43-213E41639CB2}"/>
                </a:ext>
              </a:extLst>
            </p:cNvPr>
            <p:cNvSpPr/>
            <p:nvPr/>
          </p:nvSpPr>
          <p:spPr>
            <a:xfrm>
              <a:off x="3222489" y="2528737"/>
              <a:ext cx="2355132"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512BD3"/>
                  </a:solidFill>
                  <a:effectLst/>
                  <a:uLnTx/>
                  <a:uFillTx/>
                  <a:latin typeface="Calibri Light" panose="020F0302020204030204"/>
                  <a:ea typeface="+mn-ea"/>
                  <a:cs typeface="+mn-cs"/>
                </a:rPr>
                <a:t>Blazor</a:t>
              </a:r>
              <a:endParaRPr kumimoji="0" lang="en-GB" sz="6000" b="0" i="0" u="none" strike="noStrike" kern="1200" cap="none" spc="0" normalizeH="0" baseline="0" noProof="0">
                <a:ln>
                  <a:noFill/>
                </a:ln>
                <a:solidFill>
                  <a:srgbClr val="512BD3"/>
                </a:solidFill>
                <a:effectLst/>
                <a:uLnTx/>
                <a:uFillTx/>
                <a:latin typeface="Calibri Light" panose="020F0302020204030204"/>
                <a:ea typeface="+mn-ea"/>
                <a:cs typeface="+mn-cs"/>
              </a:endParaRPr>
            </a:p>
          </p:txBody>
        </p:sp>
        <p:pic>
          <p:nvPicPr>
            <p:cNvPr id="39" name="Graphic 38">
              <a:extLst>
                <a:ext uri="{FF2B5EF4-FFF2-40B4-BE49-F238E27FC236}">
                  <a16:creationId xmlns:a16="http://schemas.microsoft.com/office/drawing/2014/main" id="{84859963-E0B2-4503-998F-B0B600270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354" y="2333073"/>
              <a:ext cx="1211327" cy="1211327"/>
            </a:xfrm>
            <a:prstGeom prst="rect">
              <a:avLst/>
            </a:prstGeom>
          </p:spPr>
        </p:pic>
      </p:grpSp>
      <p:pic>
        <p:nvPicPr>
          <p:cNvPr id="6" name="Graphic 5" descr=".NET">
            <a:extLst>
              <a:ext uri="{FF2B5EF4-FFF2-40B4-BE49-F238E27FC236}">
                <a16:creationId xmlns:a16="http://schemas.microsoft.com/office/drawing/2014/main" id="{46F3BA4E-3945-4635-A675-BF68A984BD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6010" y="3780421"/>
            <a:ext cx="1648403" cy="1648403"/>
          </a:xfrm>
          <a:prstGeom prst="rect">
            <a:avLst/>
          </a:prstGeom>
        </p:spPr>
      </p:pic>
      <p:sp>
        <p:nvSpPr>
          <p:cNvPr id="2" name="Rectangle 1">
            <a:extLst>
              <a:ext uri="{FF2B5EF4-FFF2-40B4-BE49-F238E27FC236}">
                <a16:creationId xmlns:a16="http://schemas.microsoft.com/office/drawing/2014/main" id="{846E63AE-F159-4CBB-8176-A8166232DCE9}"/>
              </a:ext>
            </a:extLst>
          </p:cNvPr>
          <p:cNvSpPr/>
          <p:nvPr/>
        </p:nvSpPr>
        <p:spPr>
          <a:xfrm>
            <a:off x="6761324" y="1496080"/>
            <a:ext cx="4868640" cy="39703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rPr>
              <a:t>C#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rPr>
              <a:t>Tooling / 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rPr>
              <a:t>Consistent ecosystem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Open Sans" panose="020B0606030504020204" pitchFamily="34" charset="0"/>
                <a:ea typeface="Open Sans" panose="020B0606030504020204" pitchFamily="34" charset="0"/>
                <a:cs typeface="Open Sans" panose="020B0606030504020204" pitchFamily="34" charset="0"/>
              </a:rPr>
              <a:t>Stability</a:t>
            </a:r>
          </a:p>
        </p:txBody>
      </p:sp>
    </p:spTree>
    <p:extLst>
      <p:ext uri="{BB962C8B-B14F-4D97-AF65-F5344CB8AC3E}">
        <p14:creationId xmlns:p14="http://schemas.microsoft.com/office/powerpoint/2010/main" val="284961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BE64081-4118-3ADD-17A9-80C498CF0AC6}"/>
              </a:ext>
            </a:extLst>
          </p:cNvPr>
          <p:cNvPicPr/>
          <p:nvPr/>
        </p:nvPicPr>
        <p:blipFill>
          <a:blip r:embed="rId3"/>
          <a:stretch>
            <a:fillRect/>
          </a:stretch>
        </p:blipFill>
        <p:spPr>
          <a:xfrm>
            <a:off x="1" y="0"/>
            <a:ext cx="12191999" cy="6858000"/>
          </a:xfrm>
          <a:prstGeom prst="rect">
            <a:avLst/>
          </a:prstGeom>
        </p:spPr>
      </p:pic>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solidFill>
                  <a:schemeClr val="bg2">
                    <a:lumMod val="50000"/>
                  </a:schemeClr>
                </a:solidFill>
                <a:latin typeface="Space Grotesk Medium" pitchFamily="2" charset="77"/>
                <a:cs typeface="Space Grotesk Medium" pitchFamily="2" charset="77"/>
              </a:rPr>
              <a:t>How it works</a:t>
            </a:r>
          </a:p>
        </p:txBody>
      </p:sp>
      <p:cxnSp>
        <p:nvCxnSpPr>
          <p:cNvPr id="17" name="Straight Connector 16">
            <a:extLst>
              <a:ext uri="{FF2B5EF4-FFF2-40B4-BE49-F238E27FC236}">
                <a16:creationId xmlns:a16="http://schemas.microsoft.com/office/drawing/2014/main" id="{E62C6460-CFC7-4118-B089-7E9C3999A4A8}"/>
              </a:ext>
            </a:extLst>
          </p:cNvPr>
          <p:cNvCxnSpPr/>
          <p:nvPr/>
        </p:nvCxnSpPr>
        <p:spPr>
          <a:xfrm>
            <a:off x="7213600" y="1744133"/>
            <a:ext cx="0" cy="42418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90DC896-8892-4304-B2F2-25C7BBF6E040}"/>
              </a:ext>
            </a:extLst>
          </p:cNvPr>
          <p:cNvGrpSpPr/>
          <p:nvPr/>
        </p:nvGrpSpPr>
        <p:grpSpPr>
          <a:xfrm>
            <a:off x="446108" y="1474223"/>
            <a:ext cx="6392796" cy="4252915"/>
            <a:chOff x="446108" y="1474223"/>
            <a:chExt cx="6392796" cy="4252915"/>
          </a:xfrm>
        </p:grpSpPr>
        <p:pic>
          <p:nvPicPr>
            <p:cNvPr id="4" name="Graphic 3" descr="Server">
              <a:extLst>
                <a:ext uri="{FF2B5EF4-FFF2-40B4-BE49-F238E27FC236}">
                  <a16:creationId xmlns:a16="http://schemas.microsoft.com/office/drawing/2014/main" id="{9E029407-0929-4439-872E-F253169D78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572" y="1862051"/>
              <a:ext cx="3532339" cy="3310456"/>
            </a:xfrm>
            <a:prstGeom prst="rect">
              <a:avLst/>
            </a:prstGeom>
          </p:spPr>
        </p:pic>
        <p:grpSp>
          <p:nvGrpSpPr>
            <p:cNvPr id="5" name="Group 4">
              <a:extLst>
                <a:ext uri="{FF2B5EF4-FFF2-40B4-BE49-F238E27FC236}">
                  <a16:creationId xmlns:a16="http://schemas.microsoft.com/office/drawing/2014/main" id="{7F7AA72F-69EE-4210-89F4-F4BC8A0BA6C8}"/>
                </a:ext>
              </a:extLst>
            </p:cNvPr>
            <p:cNvGrpSpPr/>
            <p:nvPr/>
          </p:nvGrpSpPr>
          <p:grpSpPr>
            <a:xfrm>
              <a:off x="446108" y="2935954"/>
              <a:ext cx="3756141" cy="2791184"/>
              <a:chOff x="5624219" y="3540444"/>
              <a:chExt cx="3094572" cy="2059862"/>
            </a:xfrm>
          </p:grpSpPr>
          <p:pic>
            <p:nvPicPr>
              <p:cNvPr id="43" name="Picture 42">
                <a:extLst>
                  <a:ext uri="{FF2B5EF4-FFF2-40B4-BE49-F238E27FC236}">
                    <a16:creationId xmlns:a16="http://schemas.microsoft.com/office/drawing/2014/main" id="{E278FF0B-64DF-4450-BCED-7CD5CC7D45BD}"/>
                  </a:ext>
                </a:extLst>
              </p:cNvPr>
              <p:cNvPicPr>
                <a:picLocks noChangeAspect="1"/>
              </p:cNvPicPr>
              <p:nvPr/>
            </p:nvPicPr>
            <p:blipFill>
              <a:blip r:embed="rId6"/>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44" name="Freeform: Shape 43">
                <a:extLst>
                  <a:ext uri="{FF2B5EF4-FFF2-40B4-BE49-F238E27FC236}">
                    <a16:creationId xmlns:a16="http://schemas.microsoft.com/office/drawing/2014/main" id="{E0D57642-970F-4A8B-9E27-F59FEDC58FA4}"/>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7004E83A-3056-42D8-BAE0-CBAC51C404BC}"/>
                </a:ext>
              </a:extLst>
            </p:cNvPr>
            <p:cNvGrpSpPr/>
            <p:nvPr/>
          </p:nvGrpSpPr>
          <p:grpSpPr>
            <a:xfrm>
              <a:off x="4888421" y="2206022"/>
              <a:ext cx="1950483" cy="3364279"/>
              <a:chOff x="7698994" y="1757819"/>
              <a:chExt cx="1950483" cy="3364279"/>
            </a:xfrm>
          </p:grpSpPr>
          <p:grpSp>
            <p:nvGrpSpPr>
              <p:cNvPr id="47" name="Group 46">
                <a:extLst>
                  <a:ext uri="{FF2B5EF4-FFF2-40B4-BE49-F238E27FC236}">
                    <a16:creationId xmlns:a16="http://schemas.microsoft.com/office/drawing/2014/main" id="{28A5E277-8AD0-46C2-859D-B546809C530D}"/>
                  </a:ext>
                </a:extLst>
              </p:cNvPr>
              <p:cNvGrpSpPr/>
              <p:nvPr/>
            </p:nvGrpSpPr>
            <p:grpSpPr>
              <a:xfrm>
                <a:off x="7698994" y="1757819"/>
                <a:ext cx="1950483" cy="3364279"/>
                <a:chOff x="6763968" y="1188192"/>
                <a:chExt cx="3257666" cy="4202149"/>
              </a:xfrm>
            </p:grpSpPr>
            <p:sp>
              <p:nvSpPr>
                <p:cNvPr id="49" name="Rectangle 48">
                  <a:extLst>
                    <a:ext uri="{FF2B5EF4-FFF2-40B4-BE49-F238E27FC236}">
                      <a16:creationId xmlns:a16="http://schemas.microsoft.com/office/drawing/2014/main" id="{2CBB7486-344B-4983-BCD4-DC0BC3274477}"/>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269FCEA-CAEC-4465-A5B6-1B0D8239859F}"/>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BCCE46C-7EB9-4ACE-9235-AE7D5A92F0C7}"/>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https...</a:t>
                  </a:r>
                </a:p>
              </p:txBody>
            </p:sp>
            <p:sp>
              <p:nvSpPr>
                <p:cNvPr id="52" name="Rectangle 51">
                  <a:extLst>
                    <a:ext uri="{FF2B5EF4-FFF2-40B4-BE49-F238E27FC236}">
                      <a16:creationId xmlns:a16="http://schemas.microsoft.com/office/drawing/2014/main" id="{4D06F4F6-572D-4AF5-8BEA-8766DCE910D4}"/>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72CD612-34DC-4F5C-A081-D85D9237B690}"/>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7881FD4-4082-4074-9F71-535F9A9F94C5}"/>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Isosceles Triangle 54">
                  <a:extLst>
                    <a:ext uri="{FF2B5EF4-FFF2-40B4-BE49-F238E27FC236}">
                      <a16:creationId xmlns:a16="http://schemas.microsoft.com/office/drawing/2014/main" id="{AF000327-D079-48E4-9556-71414CD27F33}"/>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36A1729D-6941-4C8C-8337-19B732D2D315}"/>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7" name="Straight Connector 56">
                  <a:extLst>
                    <a:ext uri="{FF2B5EF4-FFF2-40B4-BE49-F238E27FC236}">
                      <a16:creationId xmlns:a16="http://schemas.microsoft.com/office/drawing/2014/main" id="{96133483-B034-4407-9E4F-5688CA915F10}"/>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8" name="Straight Connector 57">
                  <a:extLst>
                    <a:ext uri="{FF2B5EF4-FFF2-40B4-BE49-F238E27FC236}">
                      <a16:creationId xmlns:a16="http://schemas.microsoft.com/office/drawing/2014/main" id="{DE95A7EC-BA05-4A36-B7F1-CE2EF7ECCF2A}"/>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9" name="Group 58">
                  <a:extLst>
                    <a:ext uri="{FF2B5EF4-FFF2-40B4-BE49-F238E27FC236}">
                      <a16:creationId xmlns:a16="http://schemas.microsoft.com/office/drawing/2014/main" id="{9A033C63-226D-4807-B644-600B8459DE61}"/>
                    </a:ext>
                  </a:extLst>
                </p:cNvPr>
                <p:cNvGrpSpPr/>
                <p:nvPr/>
              </p:nvGrpSpPr>
              <p:grpSpPr>
                <a:xfrm>
                  <a:off x="9745492" y="1259858"/>
                  <a:ext cx="166801" cy="125053"/>
                  <a:chOff x="6250177" y="1290073"/>
                  <a:chExt cx="96832" cy="54279"/>
                </a:xfrm>
              </p:grpSpPr>
              <p:cxnSp>
                <p:nvCxnSpPr>
                  <p:cNvPr id="66" name="Straight Connector 65">
                    <a:extLst>
                      <a:ext uri="{FF2B5EF4-FFF2-40B4-BE49-F238E27FC236}">
                        <a16:creationId xmlns:a16="http://schemas.microsoft.com/office/drawing/2014/main" id="{79371305-4E86-471B-859F-8D35873514CA}"/>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67" name="Straight Connector 66">
                    <a:extLst>
                      <a:ext uri="{FF2B5EF4-FFF2-40B4-BE49-F238E27FC236}">
                        <a16:creationId xmlns:a16="http://schemas.microsoft.com/office/drawing/2014/main" id="{067F0780-98DA-49FE-A053-858EBE1A3E36}"/>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60" name="Straight Connector 59">
                  <a:extLst>
                    <a:ext uri="{FF2B5EF4-FFF2-40B4-BE49-F238E27FC236}">
                      <a16:creationId xmlns:a16="http://schemas.microsoft.com/office/drawing/2014/main" id="{AE161E48-0428-45E5-AE69-CF0FBA09D2C9}"/>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sp>
            <p:nvSpPr>
              <p:cNvPr id="48" name="Rectangle 47">
                <a:extLst>
                  <a:ext uri="{FF2B5EF4-FFF2-40B4-BE49-F238E27FC236}">
                    <a16:creationId xmlns:a16="http://schemas.microsoft.com/office/drawing/2014/main" id="{DADB4D51-FFA3-482F-8DCB-96DB71D426C1}"/>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1D88BC25-3FDC-4E14-8A67-C837312C8326}"/>
                </a:ext>
              </a:extLst>
            </p:cNvPr>
            <p:cNvSpPr txBox="1"/>
            <p:nvPr/>
          </p:nvSpPr>
          <p:spPr>
            <a:xfrm>
              <a:off x="1434416" y="3579769"/>
              <a:ext cx="206582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Light" panose="020F0302020204030204"/>
                  <a:ea typeface="+mn-ea"/>
                  <a:cs typeface="+mn-cs"/>
                </a:rPr>
                <a:t>ASP.NET Core</a:t>
              </a:r>
            </a:p>
          </p:txBody>
        </p:sp>
        <p:pic>
          <p:nvPicPr>
            <p:cNvPr id="8" name="Graphic 7" descr="Line Arrow: Clockwise curve">
              <a:extLst>
                <a:ext uri="{FF2B5EF4-FFF2-40B4-BE49-F238E27FC236}">
                  <a16:creationId xmlns:a16="http://schemas.microsoft.com/office/drawing/2014/main" id="{04C8EA55-C87B-494A-B772-E08ACC74C9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097434">
              <a:off x="4034211" y="3963270"/>
              <a:ext cx="911865" cy="1492262"/>
            </a:xfrm>
            <a:prstGeom prst="rect">
              <a:avLst/>
            </a:prstGeom>
            <a:effectLst/>
          </p:spPr>
        </p:pic>
        <p:pic>
          <p:nvPicPr>
            <p:cNvPr id="9" name="Graphic 8" descr="Line Arrow: Clockwise curve">
              <a:extLst>
                <a:ext uri="{FF2B5EF4-FFF2-40B4-BE49-F238E27FC236}">
                  <a16:creationId xmlns:a16="http://schemas.microsoft.com/office/drawing/2014/main" id="{928908E8-3896-4BD9-A015-E7FC8BE5DA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097434" flipH="1" flipV="1">
              <a:off x="4070436" y="3520016"/>
              <a:ext cx="911864" cy="1492262"/>
            </a:xfrm>
            <a:prstGeom prst="rect">
              <a:avLst/>
            </a:prstGeom>
            <a:effectLst/>
          </p:spPr>
        </p:pic>
        <p:sp>
          <p:nvSpPr>
            <p:cNvPr id="10" name="TextBox 9">
              <a:extLst>
                <a:ext uri="{FF2B5EF4-FFF2-40B4-BE49-F238E27FC236}">
                  <a16:creationId xmlns:a16="http://schemas.microsoft.com/office/drawing/2014/main" id="{5AC5523B-3B32-4C69-9DEF-D79DDDA03513}"/>
                </a:ext>
              </a:extLst>
            </p:cNvPr>
            <p:cNvSpPr txBox="1"/>
            <p:nvPr/>
          </p:nvSpPr>
          <p:spPr>
            <a:xfrm>
              <a:off x="4085381" y="4288360"/>
              <a:ext cx="8819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FF27366-4C11-4355-B085-F55EBC1EE5F4}"/>
                </a:ext>
              </a:extLst>
            </p:cNvPr>
            <p:cNvGrpSpPr/>
            <p:nvPr/>
          </p:nvGrpSpPr>
          <p:grpSpPr>
            <a:xfrm>
              <a:off x="1267723" y="4061811"/>
              <a:ext cx="2259720" cy="1453971"/>
              <a:chOff x="2044967" y="2752181"/>
              <a:chExt cx="2259720" cy="1453971"/>
            </a:xfrm>
          </p:grpSpPr>
          <p:grpSp>
            <p:nvGrpSpPr>
              <p:cNvPr id="78" name="Group 77">
                <a:extLst>
                  <a:ext uri="{FF2B5EF4-FFF2-40B4-BE49-F238E27FC236}">
                    <a16:creationId xmlns:a16="http://schemas.microsoft.com/office/drawing/2014/main" id="{E0C5DCA3-1C97-4830-8C78-F1E215AA5116}"/>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55BD868-9A1B-4604-B68C-EA1FB19DFFD3}"/>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67016CB6-647F-43D7-9EA2-DE8D180156E9}"/>
                    </a:ext>
                  </a:extLst>
                </p:cNvPr>
                <p:cNvGrpSpPr/>
                <p:nvPr/>
              </p:nvGrpSpPr>
              <p:grpSpPr>
                <a:xfrm>
                  <a:off x="1204474" y="2411592"/>
                  <a:ext cx="1442543"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17BF2E25-EBD5-428F-B145-46532338AF7D}"/>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4007AE3C-3831-41CC-A3DC-A4DC7EE71C33}"/>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D7C7DD5-84E2-4A88-AC7B-BDA5E2BD467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C0BA61C7-ACB0-459A-A87D-F8D4D9511D6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1AA7E025-C0B6-4D76-A3C6-BD43067EC96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ACC9D044-36D4-4D75-AD27-3E575E5C8B7B}"/>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9" name="Rectangle 78">
                <a:extLst>
                  <a:ext uri="{FF2B5EF4-FFF2-40B4-BE49-F238E27FC236}">
                    <a16:creationId xmlns:a16="http://schemas.microsoft.com/office/drawing/2014/main" id="{EBC409A5-12EF-4BE2-9AC7-8A524DD9508C}"/>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80" name="Rectangle 79">
                <a:extLst>
                  <a:ext uri="{FF2B5EF4-FFF2-40B4-BE49-F238E27FC236}">
                    <a16:creationId xmlns:a16="http://schemas.microsoft.com/office/drawing/2014/main" id="{5A3E1119-E953-4FEE-821A-6CB19BBD4856}"/>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cxnSp>
          <p:nvCxnSpPr>
            <p:cNvPr id="12" name="Straight Connector 11">
              <a:extLst>
                <a:ext uri="{FF2B5EF4-FFF2-40B4-BE49-F238E27FC236}">
                  <a16:creationId xmlns:a16="http://schemas.microsoft.com/office/drawing/2014/main" id="{89518EC5-3479-41EB-8F4C-5B2BF26672E2}"/>
                </a:ext>
              </a:extLst>
            </p:cNvPr>
            <p:cNvCxnSpPr>
              <a:cxnSpLocks/>
            </p:cNvCxnSpPr>
            <p:nvPr/>
          </p:nvCxnSpPr>
          <p:spPr>
            <a:xfrm>
              <a:off x="6381047" y="2371859"/>
              <a:ext cx="118704" cy="0"/>
            </a:xfrm>
            <a:prstGeom prst="line">
              <a:avLst/>
            </a:prstGeom>
            <a:noFill/>
            <a:ln w="25400" cap="flat" cmpd="sng" algn="ctr">
              <a:solidFill>
                <a:sysClr val="window" lastClr="FFFFFF"/>
              </a:solidFill>
              <a:prstDash val="solid"/>
              <a:miter lim="800000"/>
            </a:ln>
            <a:effectLst/>
          </p:spPr>
        </p:cxnSp>
        <p:cxnSp>
          <p:nvCxnSpPr>
            <p:cNvPr id="13" name="Straight Connector 12">
              <a:extLst>
                <a:ext uri="{FF2B5EF4-FFF2-40B4-BE49-F238E27FC236}">
                  <a16:creationId xmlns:a16="http://schemas.microsoft.com/office/drawing/2014/main" id="{69B98FE7-3202-4002-BEBE-9E4FE3AF120D}"/>
                </a:ext>
              </a:extLst>
            </p:cNvPr>
            <p:cNvCxnSpPr>
              <a:cxnSpLocks/>
            </p:cNvCxnSpPr>
            <p:nvPr/>
          </p:nvCxnSpPr>
          <p:spPr>
            <a:xfrm>
              <a:off x="6381115" y="2278413"/>
              <a:ext cx="118709" cy="0"/>
            </a:xfrm>
            <a:prstGeom prst="line">
              <a:avLst/>
            </a:prstGeom>
            <a:noFill/>
            <a:ln w="25400" cap="flat" cmpd="sng" algn="ctr">
              <a:solidFill>
                <a:sysClr val="window" lastClr="FFFFFF"/>
              </a:solidFill>
              <a:prstDash val="solid"/>
              <a:miter lim="800000"/>
            </a:ln>
            <a:effectLst/>
          </p:spPr>
        </p:cxnSp>
        <p:cxnSp>
          <p:nvCxnSpPr>
            <p:cNvPr id="14" name="Straight Connector 13">
              <a:extLst>
                <a:ext uri="{FF2B5EF4-FFF2-40B4-BE49-F238E27FC236}">
                  <a16:creationId xmlns:a16="http://schemas.microsoft.com/office/drawing/2014/main" id="{99111983-92A4-4894-B0F8-DABF19E64D41}"/>
                </a:ext>
              </a:extLst>
            </p:cNvPr>
            <p:cNvCxnSpPr>
              <a:cxnSpLocks/>
            </p:cNvCxnSpPr>
            <p:nvPr/>
          </p:nvCxnSpPr>
          <p:spPr>
            <a:xfrm>
              <a:off x="6497857" y="2275193"/>
              <a:ext cx="0" cy="93446"/>
            </a:xfrm>
            <a:prstGeom prst="line">
              <a:avLst/>
            </a:prstGeom>
            <a:noFill/>
            <a:ln w="2540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E3968F76-55BD-4916-AA82-52E983EF3371}"/>
                </a:ext>
              </a:extLst>
            </p:cNvPr>
            <p:cNvCxnSpPr>
              <a:cxnSpLocks/>
            </p:cNvCxnSpPr>
            <p:nvPr/>
          </p:nvCxnSpPr>
          <p:spPr>
            <a:xfrm>
              <a:off x="6383785" y="2275198"/>
              <a:ext cx="0" cy="93446"/>
            </a:xfrm>
            <a:prstGeom prst="line">
              <a:avLst/>
            </a:prstGeom>
            <a:noFill/>
            <a:ln w="25400" cap="flat" cmpd="sng" algn="ctr">
              <a:solidFill>
                <a:sysClr val="window" lastClr="FFFFFF"/>
              </a:solidFill>
              <a:prstDash val="solid"/>
              <a:miter lim="800000"/>
            </a:ln>
            <a:effectLst/>
          </p:spPr>
        </p:cxnSp>
        <p:sp>
          <p:nvSpPr>
            <p:cNvPr id="18" name="TextBox 17">
              <a:extLst>
                <a:ext uri="{FF2B5EF4-FFF2-40B4-BE49-F238E27FC236}">
                  <a16:creationId xmlns:a16="http://schemas.microsoft.com/office/drawing/2014/main" id="{3972BA29-E200-428B-87E1-DB03DF17838A}"/>
                </a:ext>
              </a:extLst>
            </p:cNvPr>
            <p:cNvSpPr txBox="1"/>
            <p:nvPr/>
          </p:nvSpPr>
          <p:spPr>
            <a:xfrm>
              <a:off x="3001218" y="1474223"/>
              <a:ext cx="222016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Blazor</a:t>
              </a:r>
              <a:r>
                <a:rPr kumimoji="0" lang="en-US" sz="2800" b="0" i="0" u="none" strike="noStrike" kern="1200" cap="none" spc="0" normalizeH="0" baseline="0" noProof="0" dirty="0">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 Server</a:t>
              </a:r>
            </a:p>
          </p:txBody>
        </p:sp>
      </p:grpSp>
      <p:grpSp>
        <p:nvGrpSpPr>
          <p:cNvPr id="21" name="Group 20">
            <a:extLst>
              <a:ext uri="{FF2B5EF4-FFF2-40B4-BE49-F238E27FC236}">
                <a16:creationId xmlns:a16="http://schemas.microsoft.com/office/drawing/2014/main" id="{D55B0CB3-BD27-4738-96FF-761B41855185}"/>
              </a:ext>
            </a:extLst>
          </p:cNvPr>
          <p:cNvGrpSpPr/>
          <p:nvPr/>
        </p:nvGrpSpPr>
        <p:grpSpPr>
          <a:xfrm>
            <a:off x="7614952" y="1533358"/>
            <a:ext cx="4046299" cy="4050278"/>
            <a:chOff x="7614952" y="1533358"/>
            <a:chExt cx="4046299" cy="4050278"/>
          </a:xfrm>
        </p:grpSpPr>
        <p:grpSp>
          <p:nvGrpSpPr>
            <p:cNvPr id="3" name="Group 2">
              <a:extLst>
                <a:ext uri="{FF2B5EF4-FFF2-40B4-BE49-F238E27FC236}">
                  <a16:creationId xmlns:a16="http://schemas.microsoft.com/office/drawing/2014/main" id="{A191B74C-BAA1-4080-B0E3-91F10A0843FF}"/>
                </a:ext>
              </a:extLst>
            </p:cNvPr>
            <p:cNvGrpSpPr/>
            <p:nvPr/>
          </p:nvGrpSpPr>
          <p:grpSpPr>
            <a:xfrm>
              <a:off x="7614952" y="2225396"/>
              <a:ext cx="4046299" cy="3358240"/>
              <a:chOff x="4072850" y="2225396"/>
              <a:chExt cx="4046299" cy="3358240"/>
            </a:xfrm>
          </p:grpSpPr>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753512" flipH="1" flipV="1">
                <a:off x="6531689" y="4123871"/>
                <a:ext cx="351788" cy="575702"/>
              </a:xfrm>
              <a:prstGeom prst="rect">
                <a:avLst/>
              </a:prstGeom>
            </p:spPr>
          </p:pic>
        </p:grpSp>
        <p:sp>
          <p:nvSpPr>
            <p:cNvPr id="19" name="TextBox 18">
              <a:extLst>
                <a:ext uri="{FF2B5EF4-FFF2-40B4-BE49-F238E27FC236}">
                  <a16:creationId xmlns:a16="http://schemas.microsoft.com/office/drawing/2014/main" id="{E0446E77-3635-4DF4-9CFF-049308440FD8}"/>
                </a:ext>
              </a:extLst>
            </p:cNvPr>
            <p:cNvSpPr txBox="1"/>
            <p:nvPr/>
          </p:nvSpPr>
          <p:spPr>
            <a:xfrm>
              <a:off x="7985043" y="1533358"/>
              <a:ext cx="349217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Blazor</a:t>
              </a:r>
              <a:r>
                <a:rPr kumimoji="0" lang="en-US" sz="2800" b="0" i="0" u="none" strike="noStrike" kern="1200" cap="none" spc="0" normalizeH="0" baseline="0" noProof="0" dirty="0">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800" b="0" i="0" u="none" strike="noStrike" kern="1200" cap="none" spc="0" normalizeH="0" baseline="0" noProof="0" dirty="0" err="1">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800" b="0" i="0" u="none" strike="noStrike" kern="1200" cap="none" spc="0" normalizeH="0" baseline="0" noProof="0" dirty="0">
                <a:ln>
                  <a:noFill/>
                </a:ln>
                <a:solidFill>
                  <a:schemeClr val="bg2">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02578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t with margins">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4.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Aptos">
      <a:majorFont>
        <a:latin typeface="Aptos SemiBold"/>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4508</TotalTime>
  <Words>1541</Words>
  <Application>Microsoft Macintosh PowerPoint</Application>
  <PresentationFormat>Widescreen</PresentationFormat>
  <Paragraphs>180</Paragraphs>
  <Slides>20</Slides>
  <Notes>15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Aptos</vt:lpstr>
      <vt:lpstr>Aptos SemiBold</vt:lpstr>
      <vt:lpstr>Arial</vt:lpstr>
      <vt:lpstr>Calibri</vt:lpstr>
      <vt:lpstr>Calibri Light</vt:lpstr>
      <vt:lpstr>Consolas</vt:lpstr>
      <vt:lpstr>Open Sans</vt:lpstr>
      <vt:lpstr>Open Sans SemiBold</vt:lpstr>
      <vt:lpstr>Segoe UI</vt:lpstr>
      <vt:lpstr>Space Grotesk Medium</vt:lpstr>
      <vt:lpstr>Times New Roman</vt:lpstr>
      <vt:lpstr>1_Office Theme</vt:lpstr>
      <vt:lpstr>2_Office Theme</vt:lpstr>
      <vt:lpstr>.net with margins</vt:lpstr>
      <vt:lpstr>3_Office Theme</vt:lpstr>
      <vt:lpstr>Build Native Cross-Platform apps with .NET MAUI &amp; Blazor Hybrid Workshop</vt:lpstr>
      <vt:lpstr>Agenda</vt:lpstr>
      <vt:lpstr>Machine Setup</vt:lpstr>
      <vt:lpstr>Code &amp; Walkthrough</vt:lpstr>
      <vt:lpstr>What is Blazor?</vt:lpstr>
      <vt:lpstr>PowerPoint Presentation</vt:lpstr>
      <vt:lpstr>PowerPoint Presentation</vt:lpstr>
      <vt:lpstr>PowerPoint Presentation</vt:lpstr>
      <vt:lpstr>How it works</vt:lpstr>
      <vt:lpstr>Modern web UI with .NET &amp; Blazor</vt:lpstr>
      <vt:lpstr>Full stack web UI with Blazor</vt:lpstr>
      <vt:lpstr>Blazor in .NET 8</vt:lpstr>
      <vt:lpstr>Your Full Stack Web Platform with .NET</vt:lpstr>
      <vt:lpstr>Blazor Hybrid</vt:lpstr>
      <vt:lpstr>What are hybrid apps and why build them?</vt:lpstr>
      <vt:lpstr>.NET MAUI Blazor Hybrid</vt:lpstr>
      <vt:lpstr>Reusing UI across native and web</vt:lpstr>
      <vt:lpstr>.NET offers choice for client app developers</vt:lpstr>
      <vt:lpstr>Q&amp;A</vt:lpstr>
      <vt:lpstr>Part 0 –  Introduction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31</cp:revision>
  <dcterms:created xsi:type="dcterms:W3CDTF">2024-06-09T16:53:08Z</dcterms:created>
  <dcterms:modified xsi:type="dcterms:W3CDTF">2024-08-25T13:27:46Z</dcterms:modified>
</cp:coreProperties>
</file>